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5" r:id="rId1"/>
  </p:sldMasterIdLst>
  <p:notesMasterIdLst>
    <p:notesMasterId r:id="rId19"/>
  </p:notesMasterIdLst>
  <p:sldIdLst>
    <p:sldId id="420" r:id="rId2"/>
    <p:sldId id="408" r:id="rId3"/>
    <p:sldId id="385" r:id="rId4"/>
    <p:sldId id="424" r:id="rId5"/>
    <p:sldId id="425" r:id="rId6"/>
    <p:sldId id="363" r:id="rId7"/>
    <p:sldId id="364" r:id="rId8"/>
    <p:sldId id="374" r:id="rId9"/>
    <p:sldId id="375" r:id="rId10"/>
    <p:sldId id="365" r:id="rId11"/>
    <p:sldId id="366" r:id="rId12"/>
    <p:sldId id="410" r:id="rId13"/>
    <p:sldId id="426" r:id="rId14"/>
    <p:sldId id="369" r:id="rId15"/>
    <p:sldId id="380" r:id="rId16"/>
    <p:sldId id="390" r:id="rId17"/>
    <p:sldId id="409" r:id="rId18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059"/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89"/>
    <p:restoredTop sz="83709" autoAdjust="0"/>
  </p:normalViewPr>
  <p:slideViewPr>
    <p:cSldViewPr>
      <p:cViewPr varScale="1">
        <p:scale>
          <a:sx n="71" d="100"/>
          <a:sy n="71" d="100"/>
        </p:scale>
        <p:origin x="1488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E02B52-386E-404E-BE82-D495676AFFC8}" type="doc">
      <dgm:prSet loTypeId="urn:microsoft.com/office/officeart/2005/8/layout/hierarchy3" loCatId="hierarchy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06B5FDE-1B8C-8649-9529-DD99DF67A8E4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Subject</a:t>
          </a:r>
          <a:endParaRPr lang="en-US" b="1" dirty="0"/>
        </a:p>
      </dgm:t>
    </dgm:pt>
    <dgm:pt modelId="{54DFA7A9-43C6-764B-9A42-55F30C2E113C}" type="parTrans" cxnId="{41DB8314-E9C4-D246-BE16-E7C74BFC36F9}">
      <dgm:prSet/>
      <dgm:spPr/>
      <dgm:t>
        <a:bodyPr/>
        <a:lstStyle/>
        <a:p>
          <a:endParaRPr lang="en-US"/>
        </a:p>
      </dgm:t>
    </dgm:pt>
    <dgm:pt modelId="{2E413553-9B7D-0E45-A864-0197CA9212A5}" type="sibTrans" cxnId="{41DB8314-E9C4-D246-BE16-E7C74BFC36F9}">
      <dgm:prSet/>
      <dgm:spPr/>
      <dgm:t>
        <a:bodyPr/>
        <a:lstStyle/>
        <a:p>
          <a:endParaRPr lang="en-US"/>
        </a:p>
      </dgm:t>
    </dgm:pt>
    <dgm:pt modelId="{11AAFE74-1611-454E-A274-238D429D6D26}">
      <dgm:prSet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pPr rtl="0"/>
          <a:r>
            <a:rPr lang="en-US" sz="1200" b="1" dirty="0" smtClean="0">
              <a:latin typeface="+mj-lt"/>
            </a:rPr>
            <a:t>An entity capable of accessing </a:t>
          </a:r>
          <a:r>
            <a:rPr lang="en-US" sz="1100" b="1" dirty="0" smtClean="0">
              <a:latin typeface="+mj-lt"/>
            </a:rPr>
            <a:t>objects</a:t>
          </a:r>
          <a:endParaRPr lang="en-US" sz="1100" b="1" dirty="0">
            <a:latin typeface="+mj-lt"/>
          </a:endParaRPr>
        </a:p>
      </dgm:t>
    </dgm:pt>
    <dgm:pt modelId="{885CD814-982B-294D-A8BB-ECB3FB4987FE}" type="parTrans" cxnId="{3E4B0AC8-FFE9-7D40-83F7-35E76B3BD862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32406191-90F7-9E46-84AA-919C12F2A5F4}" type="sibTrans" cxnId="{3E4B0AC8-FFE9-7D40-83F7-35E76B3BD862}">
      <dgm:prSet/>
      <dgm:spPr/>
      <dgm:t>
        <a:bodyPr/>
        <a:lstStyle/>
        <a:p>
          <a:endParaRPr lang="en-US"/>
        </a:p>
      </dgm:t>
    </dgm:pt>
    <dgm:pt modelId="{87354C1B-6753-C742-88E6-2749AB4236A5}">
      <dgm:prSet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pPr rtl="0"/>
          <a:r>
            <a:rPr lang="en-US" sz="1200" b="1" dirty="0" smtClean="0">
              <a:latin typeface="+mj-lt"/>
            </a:rPr>
            <a:t>Three classes</a:t>
          </a:r>
          <a:endParaRPr lang="en-US" sz="1200" b="1" dirty="0">
            <a:latin typeface="+mj-lt"/>
          </a:endParaRPr>
        </a:p>
      </dgm:t>
    </dgm:pt>
    <dgm:pt modelId="{9B05CFFA-1A00-004B-9027-D05639CE2E4B}" type="parTrans" cxnId="{C9C873C4-8115-2C41-8518-58B5D62A71BE}">
      <dgm:prSet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837B8399-3DD3-6D4F-A218-BD13AEFC7C99}" type="sibTrans" cxnId="{C9C873C4-8115-2C41-8518-58B5D62A71BE}">
      <dgm:prSet/>
      <dgm:spPr/>
      <dgm:t>
        <a:bodyPr/>
        <a:lstStyle/>
        <a:p>
          <a:endParaRPr lang="en-US"/>
        </a:p>
      </dgm:t>
    </dgm:pt>
    <dgm:pt modelId="{E7C074B8-C177-2F4F-A60A-C7DB914904FB}">
      <dgm:prSet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pPr rtl="0"/>
          <a:r>
            <a:rPr lang="en-US" sz="1200" b="1" dirty="0" smtClean="0">
              <a:latin typeface="+mj-lt"/>
            </a:rPr>
            <a:t>Owner</a:t>
          </a:r>
          <a:endParaRPr lang="en-US" sz="1200" b="1" dirty="0">
            <a:latin typeface="+mj-lt"/>
          </a:endParaRPr>
        </a:p>
      </dgm:t>
    </dgm:pt>
    <dgm:pt modelId="{40C6DD54-1788-5942-908A-630ED4C43B10}" type="parTrans" cxnId="{6E436FB4-9578-544F-8581-6A1A2AE012FA}">
      <dgm:prSet/>
      <dgm:spPr/>
      <dgm:t>
        <a:bodyPr/>
        <a:lstStyle/>
        <a:p>
          <a:endParaRPr lang="en-US"/>
        </a:p>
      </dgm:t>
    </dgm:pt>
    <dgm:pt modelId="{E55B0399-F0D7-284A-A14C-BFA89374610D}" type="sibTrans" cxnId="{6E436FB4-9578-544F-8581-6A1A2AE012FA}">
      <dgm:prSet/>
      <dgm:spPr/>
      <dgm:t>
        <a:bodyPr/>
        <a:lstStyle/>
        <a:p>
          <a:endParaRPr lang="en-US"/>
        </a:p>
      </dgm:t>
    </dgm:pt>
    <dgm:pt modelId="{DD2EF354-602C-6E46-B9C1-93D8A00B1813}">
      <dgm:prSet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pPr rtl="0"/>
          <a:r>
            <a:rPr lang="en-US" sz="1200" b="1" dirty="0" smtClean="0">
              <a:latin typeface="+mj-lt"/>
            </a:rPr>
            <a:t>Group</a:t>
          </a:r>
          <a:endParaRPr lang="en-US" sz="1200" b="1" dirty="0">
            <a:latin typeface="+mj-lt"/>
          </a:endParaRPr>
        </a:p>
      </dgm:t>
    </dgm:pt>
    <dgm:pt modelId="{DBACAF61-96D2-0B46-BC84-7D44B6894273}" type="parTrans" cxnId="{408785A0-8335-5A4F-9694-9A82B2D0B8C3}">
      <dgm:prSet/>
      <dgm:spPr/>
      <dgm:t>
        <a:bodyPr/>
        <a:lstStyle/>
        <a:p>
          <a:endParaRPr lang="en-US"/>
        </a:p>
      </dgm:t>
    </dgm:pt>
    <dgm:pt modelId="{32ED3F57-D6B5-894B-8936-E183F5720F36}" type="sibTrans" cxnId="{408785A0-8335-5A4F-9694-9A82B2D0B8C3}">
      <dgm:prSet/>
      <dgm:spPr/>
      <dgm:t>
        <a:bodyPr/>
        <a:lstStyle/>
        <a:p>
          <a:endParaRPr lang="en-US"/>
        </a:p>
      </dgm:t>
    </dgm:pt>
    <dgm:pt modelId="{E2D0BC85-DBA5-5545-901B-2FB5F17E1DA6}">
      <dgm:prSet custT="1"/>
      <dgm:spPr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pPr rtl="0"/>
          <a:r>
            <a:rPr lang="en-US" sz="1200" b="1" dirty="0" smtClean="0">
              <a:latin typeface="+mj-lt"/>
            </a:rPr>
            <a:t>World </a:t>
          </a:r>
          <a:endParaRPr lang="en-US" sz="1200" b="1" dirty="0">
            <a:latin typeface="+mj-lt"/>
          </a:endParaRPr>
        </a:p>
      </dgm:t>
    </dgm:pt>
    <dgm:pt modelId="{338FFBBD-BAA1-DA47-BCD6-832891D81163}" type="parTrans" cxnId="{80E8EFA1-D763-834F-9F61-5CC82224A9B4}">
      <dgm:prSet/>
      <dgm:spPr/>
      <dgm:t>
        <a:bodyPr/>
        <a:lstStyle/>
        <a:p>
          <a:endParaRPr lang="en-US"/>
        </a:p>
      </dgm:t>
    </dgm:pt>
    <dgm:pt modelId="{7E48BBBD-B50C-2040-A0BA-68144536DCFF}" type="sibTrans" cxnId="{80E8EFA1-D763-834F-9F61-5CC82224A9B4}">
      <dgm:prSet/>
      <dgm:spPr/>
      <dgm:t>
        <a:bodyPr/>
        <a:lstStyle/>
        <a:p>
          <a:endParaRPr lang="en-US"/>
        </a:p>
      </dgm:t>
    </dgm:pt>
    <dgm:pt modelId="{B4049728-E96E-6842-BE9D-FB3A9AD162B1}">
      <dgm:prSet/>
      <dgm:spPr/>
      <dgm:t>
        <a:bodyPr/>
        <a:lstStyle/>
        <a:p>
          <a:pPr rtl="0"/>
          <a:r>
            <a:rPr lang="en-US" b="1" dirty="0" smtClean="0"/>
            <a:t>Object</a:t>
          </a:r>
          <a:endParaRPr lang="en-US" b="1" dirty="0"/>
        </a:p>
      </dgm:t>
    </dgm:pt>
    <dgm:pt modelId="{D2BBAED2-6D04-724F-977D-ABAF7A177AD2}" type="parTrans" cxnId="{616FD14F-546D-394F-BD5C-40FF5EAD9A9E}">
      <dgm:prSet/>
      <dgm:spPr/>
      <dgm:t>
        <a:bodyPr/>
        <a:lstStyle/>
        <a:p>
          <a:endParaRPr lang="en-US"/>
        </a:p>
      </dgm:t>
    </dgm:pt>
    <dgm:pt modelId="{8B9292EB-D04C-264C-B69C-74C6F5EDA427}" type="sibTrans" cxnId="{616FD14F-546D-394F-BD5C-40FF5EAD9A9E}">
      <dgm:prSet/>
      <dgm:spPr/>
      <dgm:t>
        <a:bodyPr/>
        <a:lstStyle/>
        <a:p>
          <a:endParaRPr lang="en-US"/>
        </a:p>
      </dgm:t>
    </dgm:pt>
    <dgm:pt modelId="{4984516E-24CA-504C-9742-C8C701E01755}">
      <dgm:prSet/>
      <dgm:spPr/>
      <dgm:t>
        <a:bodyPr/>
        <a:lstStyle/>
        <a:p>
          <a:pPr rtl="0"/>
          <a:r>
            <a:rPr lang="en-US" b="1" dirty="0" smtClean="0">
              <a:latin typeface="+mj-lt"/>
            </a:rPr>
            <a:t>A resource to which access is controlled</a:t>
          </a:r>
          <a:endParaRPr lang="en-US" b="1" dirty="0">
            <a:latin typeface="+mj-lt"/>
          </a:endParaRPr>
        </a:p>
      </dgm:t>
    </dgm:pt>
    <dgm:pt modelId="{C5EB2781-6404-664E-AA68-A873DA37E96A}" type="parTrans" cxnId="{1D5DAD39-028F-094B-8564-1F139442A40F}">
      <dgm:prSet/>
      <dgm:spPr/>
      <dgm:t>
        <a:bodyPr/>
        <a:lstStyle/>
        <a:p>
          <a:endParaRPr lang="en-US"/>
        </a:p>
      </dgm:t>
    </dgm:pt>
    <dgm:pt modelId="{2EE0F926-F75D-6C46-B090-C94B6E9D5515}" type="sibTrans" cxnId="{1D5DAD39-028F-094B-8564-1F139442A40F}">
      <dgm:prSet/>
      <dgm:spPr/>
      <dgm:t>
        <a:bodyPr/>
        <a:lstStyle/>
        <a:p>
          <a:endParaRPr lang="en-US"/>
        </a:p>
      </dgm:t>
    </dgm:pt>
    <dgm:pt modelId="{9A794CDC-2CEE-3E4F-9B30-053B7CC6291C}">
      <dgm:prSet/>
      <dgm:spPr/>
      <dgm:t>
        <a:bodyPr/>
        <a:lstStyle/>
        <a:p>
          <a:pPr rtl="0"/>
          <a:r>
            <a:rPr lang="en-US" b="1" dirty="0" smtClean="0">
              <a:latin typeface="+mj-lt"/>
            </a:rPr>
            <a:t>Entity used to contain and/or receive information</a:t>
          </a:r>
          <a:endParaRPr lang="en-US" b="1" dirty="0">
            <a:latin typeface="+mj-lt"/>
          </a:endParaRPr>
        </a:p>
      </dgm:t>
    </dgm:pt>
    <dgm:pt modelId="{8191F20F-A952-CD41-9A80-21149E7F6EB1}" type="parTrans" cxnId="{A8529722-4798-084A-BCD2-6500D547C44B}">
      <dgm:prSet/>
      <dgm:spPr/>
      <dgm:t>
        <a:bodyPr/>
        <a:lstStyle/>
        <a:p>
          <a:endParaRPr lang="en-US"/>
        </a:p>
      </dgm:t>
    </dgm:pt>
    <dgm:pt modelId="{F4366696-690E-9E42-97E1-AB950252A82B}" type="sibTrans" cxnId="{A8529722-4798-084A-BCD2-6500D547C44B}">
      <dgm:prSet/>
      <dgm:spPr/>
      <dgm:t>
        <a:bodyPr/>
        <a:lstStyle/>
        <a:p>
          <a:endParaRPr lang="en-US"/>
        </a:p>
      </dgm:t>
    </dgm:pt>
    <dgm:pt modelId="{91F4008A-17C0-D54B-99DB-5D6DAED7E29A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Access right</a:t>
          </a:r>
          <a:endParaRPr lang="en-US" b="1" dirty="0"/>
        </a:p>
      </dgm:t>
    </dgm:pt>
    <dgm:pt modelId="{975E9E39-3E46-2B45-B13C-D62A712A56B3}" type="parTrans" cxnId="{AEBBFA34-3839-6A4C-9A78-1AFE2C3B2882}">
      <dgm:prSet/>
      <dgm:spPr/>
      <dgm:t>
        <a:bodyPr/>
        <a:lstStyle/>
        <a:p>
          <a:endParaRPr lang="en-US"/>
        </a:p>
      </dgm:t>
    </dgm:pt>
    <dgm:pt modelId="{93AD40CB-21FF-D240-AB05-AB7FFE73CD75}" type="sibTrans" cxnId="{AEBBFA34-3839-6A4C-9A78-1AFE2C3B2882}">
      <dgm:prSet/>
      <dgm:spPr/>
      <dgm:t>
        <a:bodyPr/>
        <a:lstStyle/>
        <a:p>
          <a:endParaRPr lang="en-US"/>
        </a:p>
      </dgm:t>
    </dgm:pt>
    <dgm:pt modelId="{7670846F-B6CE-8C47-8A91-B0A82EABAE3F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latin typeface="+mj-lt"/>
              <a:cs typeface="Palatino Linotype (Body)"/>
            </a:rPr>
            <a:t>Describes the way in which a subject may access an object</a:t>
          </a:r>
          <a:endParaRPr lang="en-US" b="1" dirty="0">
            <a:latin typeface="+mj-lt"/>
            <a:cs typeface="Palatino Linotype (Body)"/>
          </a:endParaRPr>
        </a:p>
      </dgm:t>
    </dgm:pt>
    <dgm:pt modelId="{4F837F1F-AD65-1346-826D-5AB683919AF2}" type="parTrans" cxnId="{6D77BC4F-5BCD-0F4D-8FB5-3EED533AF0BF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00DB2397-AC3B-3B4C-B955-C02107A7727E}" type="sibTrans" cxnId="{6D77BC4F-5BCD-0F4D-8FB5-3EED533AF0BF}">
      <dgm:prSet/>
      <dgm:spPr/>
      <dgm:t>
        <a:bodyPr/>
        <a:lstStyle/>
        <a:p>
          <a:endParaRPr lang="en-US"/>
        </a:p>
      </dgm:t>
    </dgm:pt>
    <dgm:pt modelId="{77A0F7DF-7174-674D-9B5F-BCC001F92FCD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latin typeface="+mj-lt"/>
              <a:cs typeface="Palatino Linotype (Body)"/>
            </a:rPr>
            <a:t>Could include:</a:t>
          </a:r>
          <a:endParaRPr lang="en-US" b="1" dirty="0">
            <a:latin typeface="+mj-lt"/>
            <a:cs typeface="Palatino Linotype (Body)"/>
          </a:endParaRPr>
        </a:p>
      </dgm:t>
    </dgm:pt>
    <dgm:pt modelId="{11E891B9-6768-BE46-9C18-9B27CA6A36E4}" type="parTrans" cxnId="{F8720B76-922D-3949-853E-628AEE6D6465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32A13C38-7A51-BC4E-ABEC-8FC47B326FA6}" type="sibTrans" cxnId="{F8720B76-922D-3949-853E-628AEE6D6465}">
      <dgm:prSet/>
      <dgm:spPr/>
      <dgm:t>
        <a:bodyPr/>
        <a:lstStyle/>
        <a:p>
          <a:endParaRPr lang="en-US"/>
        </a:p>
      </dgm:t>
    </dgm:pt>
    <dgm:pt modelId="{E93BE589-167A-6449-B836-DA4690ED93BA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latin typeface="+mj-lt"/>
              <a:cs typeface="Palatino Linotype (Body)"/>
            </a:rPr>
            <a:t>Read</a:t>
          </a:r>
          <a:endParaRPr lang="en-US" b="1" dirty="0">
            <a:latin typeface="+mj-lt"/>
            <a:cs typeface="Palatino Linotype (Body)"/>
          </a:endParaRPr>
        </a:p>
      </dgm:t>
    </dgm:pt>
    <dgm:pt modelId="{18549B04-3332-BA49-BE66-C4BD385C5FCC}" type="parTrans" cxnId="{D2269C2F-E66F-964A-81C8-A7733C4E061E}">
      <dgm:prSet/>
      <dgm:spPr/>
      <dgm:t>
        <a:bodyPr/>
        <a:lstStyle/>
        <a:p>
          <a:endParaRPr lang="en-US"/>
        </a:p>
      </dgm:t>
    </dgm:pt>
    <dgm:pt modelId="{D6381FB9-46C9-2C4A-B792-33143D2EAC3A}" type="sibTrans" cxnId="{D2269C2F-E66F-964A-81C8-A7733C4E061E}">
      <dgm:prSet/>
      <dgm:spPr/>
      <dgm:t>
        <a:bodyPr/>
        <a:lstStyle/>
        <a:p>
          <a:endParaRPr lang="en-US"/>
        </a:p>
      </dgm:t>
    </dgm:pt>
    <dgm:pt modelId="{31CAAD88-7595-F241-8C51-FB46A31E00C8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latin typeface="+mj-lt"/>
              <a:cs typeface="Palatino Linotype (Body)"/>
            </a:rPr>
            <a:t>Write</a:t>
          </a:r>
          <a:endParaRPr lang="en-US" b="1" dirty="0">
            <a:latin typeface="+mj-lt"/>
            <a:cs typeface="Palatino Linotype (Body)"/>
          </a:endParaRPr>
        </a:p>
      </dgm:t>
    </dgm:pt>
    <dgm:pt modelId="{EA315F1B-4007-F34A-B1F5-0081DE712B06}" type="parTrans" cxnId="{611A6D84-8A88-3548-9C39-A9E6C2DF6F87}">
      <dgm:prSet/>
      <dgm:spPr/>
      <dgm:t>
        <a:bodyPr/>
        <a:lstStyle/>
        <a:p>
          <a:endParaRPr lang="en-US"/>
        </a:p>
      </dgm:t>
    </dgm:pt>
    <dgm:pt modelId="{A9420A81-1D75-A24F-9C80-2AFA53265DF5}" type="sibTrans" cxnId="{611A6D84-8A88-3548-9C39-A9E6C2DF6F87}">
      <dgm:prSet/>
      <dgm:spPr/>
      <dgm:t>
        <a:bodyPr/>
        <a:lstStyle/>
        <a:p>
          <a:endParaRPr lang="en-US"/>
        </a:p>
      </dgm:t>
    </dgm:pt>
    <dgm:pt modelId="{48048501-D26D-DB43-ABD0-8054FDEA39B8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latin typeface="+mj-lt"/>
              <a:cs typeface="Palatino Linotype (Body)"/>
            </a:rPr>
            <a:t>Execute</a:t>
          </a:r>
          <a:endParaRPr lang="en-US" b="1" dirty="0">
            <a:latin typeface="+mj-lt"/>
            <a:cs typeface="Palatino Linotype (Body)"/>
          </a:endParaRPr>
        </a:p>
      </dgm:t>
    </dgm:pt>
    <dgm:pt modelId="{04E466E1-E40E-8647-9C73-86F9E71B136F}" type="parTrans" cxnId="{9890AA4B-5FE7-8143-BD8A-92D33AA57F0E}">
      <dgm:prSet/>
      <dgm:spPr/>
      <dgm:t>
        <a:bodyPr/>
        <a:lstStyle/>
        <a:p>
          <a:endParaRPr lang="en-US"/>
        </a:p>
      </dgm:t>
    </dgm:pt>
    <dgm:pt modelId="{9D9A9689-9238-7440-8DA1-796A5E75B9B4}" type="sibTrans" cxnId="{9890AA4B-5FE7-8143-BD8A-92D33AA57F0E}">
      <dgm:prSet/>
      <dgm:spPr/>
      <dgm:t>
        <a:bodyPr/>
        <a:lstStyle/>
        <a:p>
          <a:endParaRPr lang="en-US"/>
        </a:p>
      </dgm:t>
    </dgm:pt>
    <dgm:pt modelId="{CBC559EA-06F6-9E4E-B73C-CD8F8AAE62CA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latin typeface="+mj-lt"/>
              <a:cs typeface="Palatino Linotype (Body)"/>
            </a:rPr>
            <a:t>Delete</a:t>
          </a:r>
          <a:endParaRPr lang="en-US" b="1" dirty="0">
            <a:latin typeface="+mj-lt"/>
            <a:cs typeface="Palatino Linotype (Body)"/>
          </a:endParaRPr>
        </a:p>
      </dgm:t>
    </dgm:pt>
    <dgm:pt modelId="{7D932BDD-9A5F-1147-A931-B7CA41B09C4B}" type="parTrans" cxnId="{5C43DC35-5DBB-A341-B51E-4AFD7EB8A806}">
      <dgm:prSet/>
      <dgm:spPr/>
      <dgm:t>
        <a:bodyPr/>
        <a:lstStyle/>
        <a:p>
          <a:endParaRPr lang="en-US"/>
        </a:p>
      </dgm:t>
    </dgm:pt>
    <dgm:pt modelId="{910687FB-0153-0748-80AF-AC19B191DB17}" type="sibTrans" cxnId="{5C43DC35-5DBB-A341-B51E-4AFD7EB8A806}">
      <dgm:prSet/>
      <dgm:spPr/>
      <dgm:t>
        <a:bodyPr/>
        <a:lstStyle/>
        <a:p>
          <a:endParaRPr lang="en-US"/>
        </a:p>
      </dgm:t>
    </dgm:pt>
    <dgm:pt modelId="{61908F49-F5E3-2C41-BC91-1E79B70E892D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latin typeface="+mj-lt"/>
              <a:cs typeface="Palatino Linotype (Body)"/>
            </a:rPr>
            <a:t>Create</a:t>
          </a:r>
          <a:endParaRPr lang="en-US" b="1" dirty="0">
            <a:latin typeface="+mj-lt"/>
            <a:cs typeface="Palatino Linotype (Body)"/>
          </a:endParaRPr>
        </a:p>
      </dgm:t>
    </dgm:pt>
    <dgm:pt modelId="{00A43855-FFF1-9842-B245-E5C5186D3EA5}" type="parTrans" cxnId="{78FAFD8A-32EC-F14A-88F7-763A1BD85813}">
      <dgm:prSet/>
      <dgm:spPr/>
      <dgm:t>
        <a:bodyPr/>
        <a:lstStyle/>
        <a:p>
          <a:endParaRPr lang="en-US"/>
        </a:p>
      </dgm:t>
    </dgm:pt>
    <dgm:pt modelId="{A25C76CA-B7D3-CC46-9F76-72964494D33D}" type="sibTrans" cxnId="{78FAFD8A-32EC-F14A-88F7-763A1BD85813}">
      <dgm:prSet/>
      <dgm:spPr/>
      <dgm:t>
        <a:bodyPr/>
        <a:lstStyle/>
        <a:p>
          <a:endParaRPr lang="en-US"/>
        </a:p>
      </dgm:t>
    </dgm:pt>
    <dgm:pt modelId="{D6F0731A-F88E-B948-9F02-E6FB35B6B1FF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latin typeface="+mj-lt"/>
            </a:rPr>
            <a:t>Search </a:t>
          </a:r>
          <a:endParaRPr lang="en-US" b="1" dirty="0">
            <a:latin typeface="+mj-lt"/>
          </a:endParaRPr>
        </a:p>
      </dgm:t>
    </dgm:pt>
    <dgm:pt modelId="{4E76C16E-2AE1-FD49-A520-734B16595ADE}" type="parTrans" cxnId="{2BEA7FD0-3DF6-9443-957B-C5C0656B4EF8}">
      <dgm:prSet/>
      <dgm:spPr/>
      <dgm:t>
        <a:bodyPr/>
        <a:lstStyle/>
        <a:p>
          <a:endParaRPr lang="en-US"/>
        </a:p>
      </dgm:t>
    </dgm:pt>
    <dgm:pt modelId="{4C3B4C02-3445-B549-AB3D-EA06B776AF71}" type="sibTrans" cxnId="{2BEA7FD0-3DF6-9443-957B-C5C0656B4EF8}">
      <dgm:prSet/>
      <dgm:spPr/>
      <dgm:t>
        <a:bodyPr/>
        <a:lstStyle/>
        <a:p>
          <a:endParaRPr lang="en-US"/>
        </a:p>
      </dgm:t>
    </dgm:pt>
    <dgm:pt modelId="{ED27CB50-4E32-5B48-A862-BB8AC5538CF0}" type="pres">
      <dgm:prSet presAssocID="{C1E02B52-386E-404E-BE82-D495676AFFC8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91E6F15-66B8-2044-8FAC-1C244EAB458C}" type="pres">
      <dgm:prSet presAssocID="{706B5FDE-1B8C-8649-9529-DD99DF67A8E4}" presName="root" presStyleCnt="0"/>
      <dgm:spPr/>
    </dgm:pt>
    <dgm:pt modelId="{1C7F09C0-0336-7B48-A2BC-7071FEDA4D45}" type="pres">
      <dgm:prSet presAssocID="{706B5FDE-1B8C-8649-9529-DD99DF67A8E4}" presName="rootComposite" presStyleCnt="0"/>
      <dgm:spPr/>
    </dgm:pt>
    <dgm:pt modelId="{0026DE38-2859-234E-A384-CD35DA059009}" type="pres">
      <dgm:prSet presAssocID="{706B5FDE-1B8C-8649-9529-DD99DF67A8E4}" presName="rootText" presStyleLbl="node1" presStyleIdx="0" presStyleCnt="3"/>
      <dgm:spPr/>
      <dgm:t>
        <a:bodyPr/>
        <a:lstStyle/>
        <a:p>
          <a:endParaRPr lang="en-US"/>
        </a:p>
      </dgm:t>
    </dgm:pt>
    <dgm:pt modelId="{C3259DDB-FFFC-4E43-8C0D-C431153F2720}" type="pres">
      <dgm:prSet presAssocID="{706B5FDE-1B8C-8649-9529-DD99DF67A8E4}" presName="rootConnector" presStyleLbl="node1" presStyleIdx="0" presStyleCnt="3"/>
      <dgm:spPr/>
      <dgm:t>
        <a:bodyPr/>
        <a:lstStyle/>
        <a:p>
          <a:endParaRPr lang="en-US"/>
        </a:p>
      </dgm:t>
    </dgm:pt>
    <dgm:pt modelId="{ABB6186E-4618-7B44-BE2D-C01EF758202B}" type="pres">
      <dgm:prSet presAssocID="{706B5FDE-1B8C-8649-9529-DD99DF67A8E4}" presName="childShape" presStyleCnt="0"/>
      <dgm:spPr/>
    </dgm:pt>
    <dgm:pt modelId="{4D9BCE03-01E7-8442-869B-F522DB954724}" type="pres">
      <dgm:prSet presAssocID="{885CD814-982B-294D-A8BB-ECB3FB4987FE}" presName="Name13" presStyleLbl="parChTrans1D2" presStyleIdx="0" presStyleCnt="6"/>
      <dgm:spPr/>
      <dgm:t>
        <a:bodyPr/>
        <a:lstStyle/>
        <a:p>
          <a:endParaRPr lang="en-US"/>
        </a:p>
      </dgm:t>
    </dgm:pt>
    <dgm:pt modelId="{CDC5A4C9-84B9-8D4B-ABB0-8B751FEFC374}" type="pres">
      <dgm:prSet presAssocID="{11AAFE74-1611-454E-A274-238D429D6D26}" presName="childText" presStyleLbl="bg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A672A6-2F67-DE42-BA13-99F6E1FB1730}" type="pres">
      <dgm:prSet presAssocID="{9B05CFFA-1A00-004B-9027-D05639CE2E4B}" presName="Name13" presStyleLbl="parChTrans1D2" presStyleIdx="1" presStyleCnt="6"/>
      <dgm:spPr/>
      <dgm:t>
        <a:bodyPr/>
        <a:lstStyle/>
        <a:p>
          <a:endParaRPr lang="en-US"/>
        </a:p>
      </dgm:t>
    </dgm:pt>
    <dgm:pt modelId="{4F0C771B-DDE4-6B47-B4DC-008564CEE0E5}" type="pres">
      <dgm:prSet presAssocID="{87354C1B-6753-C742-88E6-2749AB4236A5}" presName="childText" presStyleLbl="bg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9D9C38-EA58-ED43-9BC6-6D32B0844A70}" type="pres">
      <dgm:prSet presAssocID="{B4049728-E96E-6842-BE9D-FB3A9AD162B1}" presName="root" presStyleCnt="0"/>
      <dgm:spPr/>
    </dgm:pt>
    <dgm:pt modelId="{5575A1CF-2624-294E-A770-0D0AA262BECB}" type="pres">
      <dgm:prSet presAssocID="{B4049728-E96E-6842-BE9D-FB3A9AD162B1}" presName="rootComposite" presStyleCnt="0"/>
      <dgm:spPr/>
    </dgm:pt>
    <dgm:pt modelId="{48B88BE4-134C-C84A-B477-DFC03883A819}" type="pres">
      <dgm:prSet presAssocID="{B4049728-E96E-6842-BE9D-FB3A9AD162B1}" presName="rootText" presStyleLbl="node1" presStyleIdx="1" presStyleCnt="3"/>
      <dgm:spPr/>
      <dgm:t>
        <a:bodyPr/>
        <a:lstStyle/>
        <a:p>
          <a:endParaRPr lang="en-US"/>
        </a:p>
      </dgm:t>
    </dgm:pt>
    <dgm:pt modelId="{9D2D03CE-52D3-204F-BC25-08CD9BA99245}" type="pres">
      <dgm:prSet presAssocID="{B4049728-E96E-6842-BE9D-FB3A9AD162B1}" presName="rootConnector" presStyleLbl="node1" presStyleIdx="1" presStyleCnt="3"/>
      <dgm:spPr/>
      <dgm:t>
        <a:bodyPr/>
        <a:lstStyle/>
        <a:p>
          <a:endParaRPr lang="en-US"/>
        </a:p>
      </dgm:t>
    </dgm:pt>
    <dgm:pt modelId="{55A9AC2D-2DC4-EA40-979D-AC9A26F15270}" type="pres">
      <dgm:prSet presAssocID="{B4049728-E96E-6842-BE9D-FB3A9AD162B1}" presName="childShape" presStyleCnt="0"/>
      <dgm:spPr/>
    </dgm:pt>
    <dgm:pt modelId="{33D72060-E235-0E41-8D2F-EB3C45D4CE02}" type="pres">
      <dgm:prSet presAssocID="{C5EB2781-6404-664E-AA68-A873DA37E96A}" presName="Name13" presStyleLbl="parChTrans1D2" presStyleIdx="2" presStyleCnt="6"/>
      <dgm:spPr/>
      <dgm:t>
        <a:bodyPr/>
        <a:lstStyle/>
        <a:p>
          <a:endParaRPr lang="en-US"/>
        </a:p>
      </dgm:t>
    </dgm:pt>
    <dgm:pt modelId="{BB6F0E16-4B1A-404A-9518-54A090B1A22D}" type="pres">
      <dgm:prSet presAssocID="{4984516E-24CA-504C-9742-C8C701E01755}" presName="childText" presStyleLbl="bg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BFF2C1-8F72-EE47-AEC2-0DD134469338}" type="pres">
      <dgm:prSet presAssocID="{8191F20F-A952-CD41-9A80-21149E7F6EB1}" presName="Name13" presStyleLbl="parChTrans1D2" presStyleIdx="3" presStyleCnt="6"/>
      <dgm:spPr/>
      <dgm:t>
        <a:bodyPr/>
        <a:lstStyle/>
        <a:p>
          <a:endParaRPr lang="en-US"/>
        </a:p>
      </dgm:t>
    </dgm:pt>
    <dgm:pt modelId="{CB41BC7C-E317-FA4D-AC23-8C55E05F4D0E}" type="pres">
      <dgm:prSet presAssocID="{9A794CDC-2CEE-3E4F-9B30-053B7CC6291C}" presName="childText" presStyleLbl="bg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E2711B-CC95-CD48-8F3A-F295A94D3AEC}" type="pres">
      <dgm:prSet presAssocID="{91F4008A-17C0-D54B-99DB-5D6DAED7E29A}" presName="root" presStyleCnt="0"/>
      <dgm:spPr/>
    </dgm:pt>
    <dgm:pt modelId="{DA8AFFA5-F29C-3C41-BC5E-FC28ECDE75C8}" type="pres">
      <dgm:prSet presAssocID="{91F4008A-17C0-D54B-99DB-5D6DAED7E29A}" presName="rootComposite" presStyleCnt="0"/>
      <dgm:spPr/>
    </dgm:pt>
    <dgm:pt modelId="{D5A2FB43-E767-9348-8AA1-AA50D365A6F3}" type="pres">
      <dgm:prSet presAssocID="{91F4008A-17C0-D54B-99DB-5D6DAED7E29A}" presName="rootText" presStyleLbl="node1" presStyleIdx="2" presStyleCnt="3"/>
      <dgm:spPr/>
      <dgm:t>
        <a:bodyPr/>
        <a:lstStyle/>
        <a:p>
          <a:endParaRPr lang="en-US"/>
        </a:p>
      </dgm:t>
    </dgm:pt>
    <dgm:pt modelId="{7F9E0957-F5E8-3E40-A084-ABB6B05A937C}" type="pres">
      <dgm:prSet presAssocID="{91F4008A-17C0-D54B-99DB-5D6DAED7E29A}" presName="rootConnector" presStyleLbl="node1" presStyleIdx="2" presStyleCnt="3"/>
      <dgm:spPr/>
      <dgm:t>
        <a:bodyPr/>
        <a:lstStyle/>
        <a:p>
          <a:endParaRPr lang="en-US"/>
        </a:p>
      </dgm:t>
    </dgm:pt>
    <dgm:pt modelId="{B78BEEDB-83EF-2740-919E-C121BBE6B948}" type="pres">
      <dgm:prSet presAssocID="{91F4008A-17C0-D54B-99DB-5D6DAED7E29A}" presName="childShape" presStyleCnt="0"/>
      <dgm:spPr/>
    </dgm:pt>
    <dgm:pt modelId="{6D843FA0-C694-9346-AC8A-DE12C2286F40}" type="pres">
      <dgm:prSet presAssocID="{4F837F1F-AD65-1346-826D-5AB683919AF2}" presName="Name13" presStyleLbl="parChTrans1D2" presStyleIdx="4" presStyleCnt="6"/>
      <dgm:spPr/>
      <dgm:t>
        <a:bodyPr/>
        <a:lstStyle/>
        <a:p>
          <a:endParaRPr lang="en-US"/>
        </a:p>
      </dgm:t>
    </dgm:pt>
    <dgm:pt modelId="{D6A0F7E4-7B09-0B49-8B79-15F8D9840480}" type="pres">
      <dgm:prSet presAssocID="{7670846F-B6CE-8C47-8A91-B0A82EABAE3F}" presName="childText" presStyleLbl="bg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2975D2-FB83-5A4F-AF43-C42608220E05}" type="pres">
      <dgm:prSet presAssocID="{11E891B9-6768-BE46-9C18-9B27CA6A36E4}" presName="Name13" presStyleLbl="parChTrans1D2" presStyleIdx="5" presStyleCnt="6"/>
      <dgm:spPr/>
      <dgm:t>
        <a:bodyPr/>
        <a:lstStyle/>
        <a:p>
          <a:endParaRPr lang="en-US"/>
        </a:p>
      </dgm:t>
    </dgm:pt>
    <dgm:pt modelId="{F1306691-4486-5547-9EE1-B6477D677FF6}" type="pres">
      <dgm:prSet presAssocID="{77A0F7DF-7174-674D-9B5F-BCC001F92FCD}" presName="childText" presStyleLbl="bg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20F6804-5D74-B941-AE52-4505FD117C92}" type="presOf" srcId="{87354C1B-6753-C742-88E6-2749AB4236A5}" destId="{4F0C771B-DDE4-6B47-B4DC-008564CEE0E5}" srcOrd="0" destOrd="0" presId="urn:microsoft.com/office/officeart/2005/8/layout/hierarchy3"/>
    <dgm:cxn modelId="{A8529722-4798-084A-BCD2-6500D547C44B}" srcId="{B4049728-E96E-6842-BE9D-FB3A9AD162B1}" destId="{9A794CDC-2CEE-3E4F-9B30-053B7CC6291C}" srcOrd="1" destOrd="0" parTransId="{8191F20F-A952-CD41-9A80-21149E7F6EB1}" sibTransId="{F4366696-690E-9E42-97E1-AB950252A82B}"/>
    <dgm:cxn modelId="{78FAFD8A-32EC-F14A-88F7-763A1BD85813}" srcId="{77A0F7DF-7174-674D-9B5F-BCC001F92FCD}" destId="{61908F49-F5E3-2C41-BC91-1E79B70E892D}" srcOrd="4" destOrd="0" parTransId="{00A43855-FFF1-9842-B245-E5C5186D3EA5}" sibTransId="{A25C76CA-B7D3-CC46-9F76-72964494D33D}"/>
    <dgm:cxn modelId="{86B86033-6208-574A-BBA8-46D4C91BEAD1}" type="presOf" srcId="{885CD814-982B-294D-A8BB-ECB3FB4987FE}" destId="{4D9BCE03-01E7-8442-869B-F522DB954724}" srcOrd="0" destOrd="0" presId="urn:microsoft.com/office/officeart/2005/8/layout/hierarchy3"/>
    <dgm:cxn modelId="{1DCE2A09-31BD-4744-A659-5EA67D75BAEB}" type="presOf" srcId="{11E891B9-6768-BE46-9C18-9B27CA6A36E4}" destId="{422975D2-FB83-5A4F-AF43-C42608220E05}" srcOrd="0" destOrd="0" presId="urn:microsoft.com/office/officeart/2005/8/layout/hierarchy3"/>
    <dgm:cxn modelId="{3A8DDD09-61B4-A547-AEC2-D5AC17F0027F}" type="presOf" srcId="{31CAAD88-7595-F241-8C51-FB46A31E00C8}" destId="{F1306691-4486-5547-9EE1-B6477D677FF6}" srcOrd="0" destOrd="2" presId="urn:microsoft.com/office/officeart/2005/8/layout/hierarchy3"/>
    <dgm:cxn modelId="{611A6D84-8A88-3548-9C39-A9E6C2DF6F87}" srcId="{77A0F7DF-7174-674D-9B5F-BCC001F92FCD}" destId="{31CAAD88-7595-F241-8C51-FB46A31E00C8}" srcOrd="1" destOrd="0" parTransId="{EA315F1B-4007-F34A-B1F5-0081DE712B06}" sibTransId="{A9420A81-1D75-A24F-9C80-2AFA53265DF5}"/>
    <dgm:cxn modelId="{41DB8314-E9C4-D246-BE16-E7C74BFC36F9}" srcId="{C1E02B52-386E-404E-BE82-D495676AFFC8}" destId="{706B5FDE-1B8C-8649-9529-DD99DF67A8E4}" srcOrd="0" destOrd="0" parTransId="{54DFA7A9-43C6-764B-9A42-55F30C2E113C}" sibTransId="{2E413553-9B7D-0E45-A864-0197CA9212A5}"/>
    <dgm:cxn modelId="{7A993CFD-EFA4-5C49-9D39-C0C189DD568D}" type="presOf" srcId="{E2D0BC85-DBA5-5545-901B-2FB5F17E1DA6}" destId="{4F0C771B-DDE4-6B47-B4DC-008564CEE0E5}" srcOrd="0" destOrd="3" presId="urn:microsoft.com/office/officeart/2005/8/layout/hierarchy3"/>
    <dgm:cxn modelId="{FA8C6EA4-64F8-1D46-AE56-9A96F5BBCEFC}" type="presOf" srcId="{11AAFE74-1611-454E-A274-238D429D6D26}" destId="{CDC5A4C9-84B9-8D4B-ABB0-8B751FEFC374}" srcOrd="0" destOrd="0" presId="urn:microsoft.com/office/officeart/2005/8/layout/hierarchy3"/>
    <dgm:cxn modelId="{DBC2D977-9431-1C49-B048-B8970CD3ADDB}" type="presOf" srcId="{DD2EF354-602C-6E46-B9C1-93D8A00B1813}" destId="{4F0C771B-DDE4-6B47-B4DC-008564CEE0E5}" srcOrd="0" destOrd="2" presId="urn:microsoft.com/office/officeart/2005/8/layout/hierarchy3"/>
    <dgm:cxn modelId="{62042F6D-3B9C-1C45-80EC-CA7653FD8FF0}" type="presOf" srcId="{48048501-D26D-DB43-ABD0-8054FDEA39B8}" destId="{F1306691-4486-5547-9EE1-B6477D677FF6}" srcOrd="0" destOrd="3" presId="urn:microsoft.com/office/officeart/2005/8/layout/hierarchy3"/>
    <dgm:cxn modelId="{616FD14F-546D-394F-BD5C-40FF5EAD9A9E}" srcId="{C1E02B52-386E-404E-BE82-D495676AFFC8}" destId="{B4049728-E96E-6842-BE9D-FB3A9AD162B1}" srcOrd="1" destOrd="0" parTransId="{D2BBAED2-6D04-724F-977D-ABAF7A177AD2}" sibTransId="{8B9292EB-D04C-264C-B69C-74C6F5EDA427}"/>
    <dgm:cxn modelId="{9890AA4B-5FE7-8143-BD8A-92D33AA57F0E}" srcId="{77A0F7DF-7174-674D-9B5F-BCC001F92FCD}" destId="{48048501-D26D-DB43-ABD0-8054FDEA39B8}" srcOrd="2" destOrd="0" parTransId="{04E466E1-E40E-8647-9C73-86F9E71B136F}" sibTransId="{9D9A9689-9238-7440-8DA1-796A5E75B9B4}"/>
    <dgm:cxn modelId="{6A69BF63-E4E3-2D48-9870-DBC415061A77}" type="presOf" srcId="{706B5FDE-1B8C-8649-9529-DD99DF67A8E4}" destId="{C3259DDB-FFFC-4E43-8C0D-C431153F2720}" srcOrd="1" destOrd="0" presId="urn:microsoft.com/office/officeart/2005/8/layout/hierarchy3"/>
    <dgm:cxn modelId="{8F17DFC8-AA04-5542-9D8B-E6AAB79DDA53}" type="presOf" srcId="{B4049728-E96E-6842-BE9D-FB3A9AD162B1}" destId="{9D2D03CE-52D3-204F-BC25-08CD9BA99245}" srcOrd="1" destOrd="0" presId="urn:microsoft.com/office/officeart/2005/8/layout/hierarchy3"/>
    <dgm:cxn modelId="{7CC8B109-69A8-E04F-A68C-A461F415FE7B}" type="presOf" srcId="{C5EB2781-6404-664E-AA68-A873DA37E96A}" destId="{33D72060-E235-0E41-8D2F-EB3C45D4CE02}" srcOrd="0" destOrd="0" presId="urn:microsoft.com/office/officeart/2005/8/layout/hierarchy3"/>
    <dgm:cxn modelId="{01AC09EB-3BF1-3F4C-87BD-127F094464B8}" type="presOf" srcId="{91F4008A-17C0-D54B-99DB-5D6DAED7E29A}" destId="{D5A2FB43-E767-9348-8AA1-AA50D365A6F3}" srcOrd="0" destOrd="0" presId="urn:microsoft.com/office/officeart/2005/8/layout/hierarchy3"/>
    <dgm:cxn modelId="{3FD08521-F52A-0F43-9389-67F836E089B3}" type="presOf" srcId="{61908F49-F5E3-2C41-BC91-1E79B70E892D}" destId="{F1306691-4486-5547-9EE1-B6477D677FF6}" srcOrd="0" destOrd="5" presId="urn:microsoft.com/office/officeart/2005/8/layout/hierarchy3"/>
    <dgm:cxn modelId="{1D5DAD39-028F-094B-8564-1F139442A40F}" srcId="{B4049728-E96E-6842-BE9D-FB3A9AD162B1}" destId="{4984516E-24CA-504C-9742-C8C701E01755}" srcOrd="0" destOrd="0" parTransId="{C5EB2781-6404-664E-AA68-A873DA37E96A}" sibTransId="{2EE0F926-F75D-6C46-B090-C94B6E9D5515}"/>
    <dgm:cxn modelId="{2B1B61FB-8733-724F-897C-FD48B50E3E0D}" type="presOf" srcId="{E93BE589-167A-6449-B836-DA4690ED93BA}" destId="{F1306691-4486-5547-9EE1-B6477D677FF6}" srcOrd="0" destOrd="1" presId="urn:microsoft.com/office/officeart/2005/8/layout/hierarchy3"/>
    <dgm:cxn modelId="{8F80A64E-5B43-DB4C-842F-F3B4A270449F}" type="presOf" srcId="{706B5FDE-1B8C-8649-9529-DD99DF67A8E4}" destId="{0026DE38-2859-234E-A384-CD35DA059009}" srcOrd="0" destOrd="0" presId="urn:microsoft.com/office/officeart/2005/8/layout/hierarchy3"/>
    <dgm:cxn modelId="{A7B493ED-2C73-0540-BB2E-E714CD11094D}" type="presOf" srcId="{9A794CDC-2CEE-3E4F-9B30-053B7CC6291C}" destId="{CB41BC7C-E317-FA4D-AC23-8C55E05F4D0E}" srcOrd="0" destOrd="0" presId="urn:microsoft.com/office/officeart/2005/8/layout/hierarchy3"/>
    <dgm:cxn modelId="{AEBBFA34-3839-6A4C-9A78-1AFE2C3B2882}" srcId="{C1E02B52-386E-404E-BE82-D495676AFFC8}" destId="{91F4008A-17C0-D54B-99DB-5D6DAED7E29A}" srcOrd="2" destOrd="0" parTransId="{975E9E39-3E46-2B45-B13C-D62A712A56B3}" sibTransId="{93AD40CB-21FF-D240-AB05-AB7FFE73CD75}"/>
    <dgm:cxn modelId="{1A1AD28A-0479-3643-841E-1637C48D1DFE}" type="presOf" srcId="{77A0F7DF-7174-674D-9B5F-BCC001F92FCD}" destId="{F1306691-4486-5547-9EE1-B6477D677FF6}" srcOrd="0" destOrd="0" presId="urn:microsoft.com/office/officeart/2005/8/layout/hierarchy3"/>
    <dgm:cxn modelId="{D2269C2F-E66F-964A-81C8-A7733C4E061E}" srcId="{77A0F7DF-7174-674D-9B5F-BCC001F92FCD}" destId="{E93BE589-167A-6449-B836-DA4690ED93BA}" srcOrd="0" destOrd="0" parTransId="{18549B04-3332-BA49-BE66-C4BD385C5FCC}" sibTransId="{D6381FB9-46C9-2C4A-B792-33143D2EAC3A}"/>
    <dgm:cxn modelId="{D4C24F40-490D-5C42-AF30-1ED32FB5EF74}" type="presOf" srcId="{7670846F-B6CE-8C47-8A91-B0A82EABAE3F}" destId="{D6A0F7E4-7B09-0B49-8B79-15F8D9840480}" srcOrd="0" destOrd="0" presId="urn:microsoft.com/office/officeart/2005/8/layout/hierarchy3"/>
    <dgm:cxn modelId="{F8720B76-922D-3949-853E-628AEE6D6465}" srcId="{91F4008A-17C0-D54B-99DB-5D6DAED7E29A}" destId="{77A0F7DF-7174-674D-9B5F-BCC001F92FCD}" srcOrd="1" destOrd="0" parTransId="{11E891B9-6768-BE46-9C18-9B27CA6A36E4}" sibTransId="{32A13C38-7A51-BC4E-ABEC-8FC47B326FA6}"/>
    <dgm:cxn modelId="{B6769BD5-A23F-F14C-A0AF-0C9C153EF05D}" type="presOf" srcId="{E7C074B8-C177-2F4F-A60A-C7DB914904FB}" destId="{4F0C771B-DDE4-6B47-B4DC-008564CEE0E5}" srcOrd="0" destOrd="1" presId="urn:microsoft.com/office/officeart/2005/8/layout/hierarchy3"/>
    <dgm:cxn modelId="{2BEA7FD0-3DF6-9443-957B-C5C0656B4EF8}" srcId="{77A0F7DF-7174-674D-9B5F-BCC001F92FCD}" destId="{D6F0731A-F88E-B948-9F02-E6FB35B6B1FF}" srcOrd="5" destOrd="0" parTransId="{4E76C16E-2AE1-FD49-A520-734B16595ADE}" sibTransId="{4C3B4C02-3445-B549-AB3D-EA06B776AF71}"/>
    <dgm:cxn modelId="{2533D6D9-5028-E54E-AE3D-3D6EBCD7BAED}" type="presOf" srcId="{8191F20F-A952-CD41-9A80-21149E7F6EB1}" destId="{04BFF2C1-8F72-EE47-AEC2-0DD134469338}" srcOrd="0" destOrd="0" presId="urn:microsoft.com/office/officeart/2005/8/layout/hierarchy3"/>
    <dgm:cxn modelId="{6D77BC4F-5BCD-0F4D-8FB5-3EED533AF0BF}" srcId="{91F4008A-17C0-D54B-99DB-5D6DAED7E29A}" destId="{7670846F-B6CE-8C47-8A91-B0A82EABAE3F}" srcOrd="0" destOrd="0" parTransId="{4F837F1F-AD65-1346-826D-5AB683919AF2}" sibTransId="{00DB2397-AC3B-3B4C-B955-C02107A7727E}"/>
    <dgm:cxn modelId="{12C541A8-4199-7E4A-BA9A-10EDBFF36057}" type="presOf" srcId="{9B05CFFA-1A00-004B-9027-D05639CE2E4B}" destId="{69A672A6-2F67-DE42-BA13-99F6E1FB1730}" srcOrd="0" destOrd="0" presId="urn:microsoft.com/office/officeart/2005/8/layout/hierarchy3"/>
    <dgm:cxn modelId="{8A02B4AD-6BCF-8F42-956A-10F5C3BFC364}" type="presOf" srcId="{CBC559EA-06F6-9E4E-B73C-CD8F8AAE62CA}" destId="{F1306691-4486-5547-9EE1-B6477D677FF6}" srcOrd="0" destOrd="4" presId="urn:microsoft.com/office/officeart/2005/8/layout/hierarchy3"/>
    <dgm:cxn modelId="{C9C873C4-8115-2C41-8518-58B5D62A71BE}" srcId="{706B5FDE-1B8C-8649-9529-DD99DF67A8E4}" destId="{87354C1B-6753-C742-88E6-2749AB4236A5}" srcOrd="1" destOrd="0" parTransId="{9B05CFFA-1A00-004B-9027-D05639CE2E4B}" sibTransId="{837B8399-3DD3-6D4F-A218-BD13AEFC7C99}"/>
    <dgm:cxn modelId="{80E8EFA1-D763-834F-9F61-5CC82224A9B4}" srcId="{87354C1B-6753-C742-88E6-2749AB4236A5}" destId="{E2D0BC85-DBA5-5545-901B-2FB5F17E1DA6}" srcOrd="2" destOrd="0" parTransId="{338FFBBD-BAA1-DA47-BCD6-832891D81163}" sibTransId="{7E48BBBD-B50C-2040-A0BA-68144536DCFF}"/>
    <dgm:cxn modelId="{86E03964-38A0-AB4C-8850-A543E3FCDFF1}" type="presOf" srcId="{4F837F1F-AD65-1346-826D-5AB683919AF2}" destId="{6D843FA0-C694-9346-AC8A-DE12C2286F40}" srcOrd="0" destOrd="0" presId="urn:microsoft.com/office/officeart/2005/8/layout/hierarchy3"/>
    <dgm:cxn modelId="{B0858974-7526-474D-8AAC-6DD698FCB2B0}" type="presOf" srcId="{D6F0731A-F88E-B948-9F02-E6FB35B6B1FF}" destId="{F1306691-4486-5547-9EE1-B6477D677FF6}" srcOrd="0" destOrd="6" presId="urn:microsoft.com/office/officeart/2005/8/layout/hierarchy3"/>
    <dgm:cxn modelId="{B3DCC6EE-5AF0-A841-84D9-F890F3FD61B5}" type="presOf" srcId="{91F4008A-17C0-D54B-99DB-5D6DAED7E29A}" destId="{7F9E0957-F5E8-3E40-A084-ABB6B05A937C}" srcOrd="1" destOrd="0" presId="urn:microsoft.com/office/officeart/2005/8/layout/hierarchy3"/>
    <dgm:cxn modelId="{5C43DC35-5DBB-A341-B51E-4AFD7EB8A806}" srcId="{77A0F7DF-7174-674D-9B5F-BCC001F92FCD}" destId="{CBC559EA-06F6-9E4E-B73C-CD8F8AAE62CA}" srcOrd="3" destOrd="0" parTransId="{7D932BDD-9A5F-1147-A931-B7CA41B09C4B}" sibTransId="{910687FB-0153-0748-80AF-AC19B191DB17}"/>
    <dgm:cxn modelId="{DFA7DABC-18E9-5D46-80EE-D8740DEC2DA9}" type="presOf" srcId="{4984516E-24CA-504C-9742-C8C701E01755}" destId="{BB6F0E16-4B1A-404A-9518-54A090B1A22D}" srcOrd="0" destOrd="0" presId="urn:microsoft.com/office/officeart/2005/8/layout/hierarchy3"/>
    <dgm:cxn modelId="{5328A8CA-6B78-AA4D-96D1-AFAB236197BA}" type="presOf" srcId="{B4049728-E96E-6842-BE9D-FB3A9AD162B1}" destId="{48B88BE4-134C-C84A-B477-DFC03883A819}" srcOrd="0" destOrd="0" presId="urn:microsoft.com/office/officeart/2005/8/layout/hierarchy3"/>
    <dgm:cxn modelId="{6E436FB4-9578-544F-8581-6A1A2AE012FA}" srcId="{87354C1B-6753-C742-88E6-2749AB4236A5}" destId="{E7C074B8-C177-2F4F-A60A-C7DB914904FB}" srcOrd="0" destOrd="0" parTransId="{40C6DD54-1788-5942-908A-630ED4C43B10}" sibTransId="{E55B0399-F0D7-284A-A14C-BFA89374610D}"/>
    <dgm:cxn modelId="{5A3237BB-4142-524F-9421-82B07C4DCC49}" type="presOf" srcId="{C1E02B52-386E-404E-BE82-D495676AFFC8}" destId="{ED27CB50-4E32-5B48-A862-BB8AC5538CF0}" srcOrd="0" destOrd="0" presId="urn:microsoft.com/office/officeart/2005/8/layout/hierarchy3"/>
    <dgm:cxn modelId="{3E4B0AC8-FFE9-7D40-83F7-35E76B3BD862}" srcId="{706B5FDE-1B8C-8649-9529-DD99DF67A8E4}" destId="{11AAFE74-1611-454E-A274-238D429D6D26}" srcOrd="0" destOrd="0" parTransId="{885CD814-982B-294D-A8BB-ECB3FB4987FE}" sibTransId="{32406191-90F7-9E46-84AA-919C12F2A5F4}"/>
    <dgm:cxn modelId="{408785A0-8335-5A4F-9694-9A82B2D0B8C3}" srcId="{87354C1B-6753-C742-88E6-2749AB4236A5}" destId="{DD2EF354-602C-6E46-B9C1-93D8A00B1813}" srcOrd="1" destOrd="0" parTransId="{DBACAF61-96D2-0B46-BC84-7D44B6894273}" sibTransId="{32ED3F57-D6B5-894B-8936-E183F5720F36}"/>
    <dgm:cxn modelId="{9E412CDC-5C18-7647-BA67-0F5450208870}" type="presParOf" srcId="{ED27CB50-4E32-5B48-A862-BB8AC5538CF0}" destId="{D91E6F15-66B8-2044-8FAC-1C244EAB458C}" srcOrd="0" destOrd="0" presId="urn:microsoft.com/office/officeart/2005/8/layout/hierarchy3"/>
    <dgm:cxn modelId="{EC24A8D2-A719-D740-8E36-3A4E94A2EB55}" type="presParOf" srcId="{D91E6F15-66B8-2044-8FAC-1C244EAB458C}" destId="{1C7F09C0-0336-7B48-A2BC-7071FEDA4D45}" srcOrd="0" destOrd="0" presId="urn:microsoft.com/office/officeart/2005/8/layout/hierarchy3"/>
    <dgm:cxn modelId="{003FEC43-A0F2-6F47-9F96-FC0C29A02AE6}" type="presParOf" srcId="{1C7F09C0-0336-7B48-A2BC-7071FEDA4D45}" destId="{0026DE38-2859-234E-A384-CD35DA059009}" srcOrd="0" destOrd="0" presId="urn:microsoft.com/office/officeart/2005/8/layout/hierarchy3"/>
    <dgm:cxn modelId="{B8B20DA1-0F0D-D748-8F05-8E8E1AF6B07E}" type="presParOf" srcId="{1C7F09C0-0336-7B48-A2BC-7071FEDA4D45}" destId="{C3259DDB-FFFC-4E43-8C0D-C431153F2720}" srcOrd="1" destOrd="0" presId="urn:microsoft.com/office/officeart/2005/8/layout/hierarchy3"/>
    <dgm:cxn modelId="{74EE3203-4F4B-FA48-9BB3-7086FBA2FDD1}" type="presParOf" srcId="{D91E6F15-66B8-2044-8FAC-1C244EAB458C}" destId="{ABB6186E-4618-7B44-BE2D-C01EF758202B}" srcOrd="1" destOrd="0" presId="urn:microsoft.com/office/officeart/2005/8/layout/hierarchy3"/>
    <dgm:cxn modelId="{B3F80BDD-181C-624F-899B-59C452913E67}" type="presParOf" srcId="{ABB6186E-4618-7B44-BE2D-C01EF758202B}" destId="{4D9BCE03-01E7-8442-869B-F522DB954724}" srcOrd="0" destOrd="0" presId="urn:microsoft.com/office/officeart/2005/8/layout/hierarchy3"/>
    <dgm:cxn modelId="{C29A81AA-5A16-7249-81B6-505221DC397A}" type="presParOf" srcId="{ABB6186E-4618-7B44-BE2D-C01EF758202B}" destId="{CDC5A4C9-84B9-8D4B-ABB0-8B751FEFC374}" srcOrd="1" destOrd="0" presId="urn:microsoft.com/office/officeart/2005/8/layout/hierarchy3"/>
    <dgm:cxn modelId="{A313A7A7-839C-614D-9AD5-6E90DC4BF1BD}" type="presParOf" srcId="{ABB6186E-4618-7B44-BE2D-C01EF758202B}" destId="{69A672A6-2F67-DE42-BA13-99F6E1FB1730}" srcOrd="2" destOrd="0" presId="urn:microsoft.com/office/officeart/2005/8/layout/hierarchy3"/>
    <dgm:cxn modelId="{3857D3A2-D1C0-304C-99BD-B05314C4188D}" type="presParOf" srcId="{ABB6186E-4618-7B44-BE2D-C01EF758202B}" destId="{4F0C771B-DDE4-6B47-B4DC-008564CEE0E5}" srcOrd="3" destOrd="0" presId="urn:microsoft.com/office/officeart/2005/8/layout/hierarchy3"/>
    <dgm:cxn modelId="{2F03AA49-C897-0148-AE63-9414436A3A7A}" type="presParOf" srcId="{ED27CB50-4E32-5B48-A862-BB8AC5538CF0}" destId="{BE9D9C38-EA58-ED43-9BC6-6D32B0844A70}" srcOrd="1" destOrd="0" presId="urn:microsoft.com/office/officeart/2005/8/layout/hierarchy3"/>
    <dgm:cxn modelId="{CBD288F3-A94E-0A48-B6CC-C0BEE26A4C73}" type="presParOf" srcId="{BE9D9C38-EA58-ED43-9BC6-6D32B0844A70}" destId="{5575A1CF-2624-294E-A770-0D0AA262BECB}" srcOrd="0" destOrd="0" presId="urn:microsoft.com/office/officeart/2005/8/layout/hierarchy3"/>
    <dgm:cxn modelId="{5C8E62B5-04D2-4747-B8F3-ADB878A06E50}" type="presParOf" srcId="{5575A1CF-2624-294E-A770-0D0AA262BECB}" destId="{48B88BE4-134C-C84A-B477-DFC03883A819}" srcOrd="0" destOrd="0" presId="urn:microsoft.com/office/officeart/2005/8/layout/hierarchy3"/>
    <dgm:cxn modelId="{33020E0A-828D-E746-BE91-BAC53333F95C}" type="presParOf" srcId="{5575A1CF-2624-294E-A770-0D0AA262BECB}" destId="{9D2D03CE-52D3-204F-BC25-08CD9BA99245}" srcOrd="1" destOrd="0" presId="urn:microsoft.com/office/officeart/2005/8/layout/hierarchy3"/>
    <dgm:cxn modelId="{1C653414-4242-AD4A-9F0F-96818CBA8B3D}" type="presParOf" srcId="{BE9D9C38-EA58-ED43-9BC6-6D32B0844A70}" destId="{55A9AC2D-2DC4-EA40-979D-AC9A26F15270}" srcOrd="1" destOrd="0" presId="urn:microsoft.com/office/officeart/2005/8/layout/hierarchy3"/>
    <dgm:cxn modelId="{B19536F4-9960-9543-BFAE-09AC0B4722BA}" type="presParOf" srcId="{55A9AC2D-2DC4-EA40-979D-AC9A26F15270}" destId="{33D72060-E235-0E41-8D2F-EB3C45D4CE02}" srcOrd="0" destOrd="0" presId="urn:microsoft.com/office/officeart/2005/8/layout/hierarchy3"/>
    <dgm:cxn modelId="{BA4F1FE7-CB20-DF4E-A97D-6DAA3D1D6353}" type="presParOf" srcId="{55A9AC2D-2DC4-EA40-979D-AC9A26F15270}" destId="{BB6F0E16-4B1A-404A-9518-54A090B1A22D}" srcOrd="1" destOrd="0" presId="urn:microsoft.com/office/officeart/2005/8/layout/hierarchy3"/>
    <dgm:cxn modelId="{CE27325F-A9BF-7C45-9014-EF21B6B1A1D8}" type="presParOf" srcId="{55A9AC2D-2DC4-EA40-979D-AC9A26F15270}" destId="{04BFF2C1-8F72-EE47-AEC2-0DD134469338}" srcOrd="2" destOrd="0" presId="urn:microsoft.com/office/officeart/2005/8/layout/hierarchy3"/>
    <dgm:cxn modelId="{01A7B112-33A2-D641-AE51-692F58BDAA39}" type="presParOf" srcId="{55A9AC2D-2DC4-EA40-979D-AC9A26F15270}" destId="{CB41BC7C-E317-FA4D-AC23-8C55E05F4D0E}" srcOrd="3" destOrd="0" presId="urn:microsoft.com/office/officeart/2005/8/layout/hierarchy3"/>
    <dgm:cxn modelId="{BE5A7068-8B41-DE40-B3CA-D02F25C3A530}" type="presParOf" srcId="{ED27CB50-4E32-5B48-A862-BB8AC5538CF0}" destId="{8CE2711B-CC95-CD48-8F3A-F295A94D3AEC}" srcOrd="2" destOrd="0" presId="urn:microsoft.com/office/officeart/2005/8/layout/hierarchy3"/>
    <dgm:cxn modelId="{C4A961A6-997B-6F41-ACB9-79C64176BA02}" type="presParOf" srcId="{8CE2711B-CC95-CD48-8F3A-F295A94D3AEC}" destId="{DA8AFFA5-F29C-3C41-BC5E-FC28ECDE75C8}" srcOrd="0" destOrd="0" presId="urn:microsoft.com/office/officeart/2005/8/layout/hierarchy3"/>
    <dgm:cxn modelId="{4D880E97-4604-C644-8BFF-AE14072CC67B}" type="presParOf" srcId="{DA8AFFA5-F29C-3C41-BC5E-FC28ECDE75C8}" destId="{D5A2FB43-E767-9348-8AA1-AA50D365A6F3}" srcOrd="0" destOrd="0" presId="urn:microsoft.com/office/officeart/2005/8/layout/hierarchy3"/>
    <dgm:cxn modelId="{9480DD9D-E62D-C04B-AB28-5538EDFDDE54}" type="presParOf" srcId="{DA8AFFA5-F29C-3C41-BC5E-FC28ECDE75C8}" destId="{7F9E0957-F5E8-3E40-A084-ABB6B05A937C}" srcOrd="1" destOrd="0" presId="urn:microsoft.com/office/officeart/2005/8/layout/hierarchy3"/>
    <dgm:cxn modelId="{957771EA-685B-9049-AAF5-02CD599272D4}" type="presParOf" srcId="{8CE2711B-CC95-CD48-8F3A-F295A94D3AEC}" destId="{B78BEEDB-83EF-2740-919E-C121BBE6B948}" srcOrd="1" destOrd="0" presId="urn:microsoft.com/office/officeart/2005/8/layout/hierarchy3"/>
    <dgm:cxn modelId="{BD14B437-CCFC-3349-9195-21835E43800D}" type="presParOf" srcId="{B78BEEDB-83EF-2740-919E-C121BBE6B948}" destId="{6D843FA0-C694-9346-AC8A-DE12C2286F40}" srcOrd="0" destOrd="0" presId="urn:microsoft.com/office/officeart/2005/8/layout/hierarchy3"/>
    <dgm:cxn modelId="{388518D0-4B3C-8549-913F-79F9E1B4C02C}" type="presParOf" srcId="{B78BEEDB-83EF-2740-919E-C121BBE6B948}" destId="{D6A0F7E4-7B09-0B49-8B79-15F8D9840480}" srcOrd="1" destOrd="0" presId="urn:microsoft.com/office/officeart/2005/8/layout/hierarchy3"/>
    <dgm:cxn modelId="{A1AADCA9-D9FB-BE48-83A8-A437DEC578FD}" type="presParOf" srcId="{B78BEEDB-83EF-2740-919E-C121BBE6B948}" destId="{422975D2-FB83-5A4F-AF43-C42608220E05}" srcOrd="2" destOrd="0" presId="urn:microsoft.com/office/officeart/2005/8/layout/hierarchy3"/>
    <dgm:cxn modelId="{4A4BF847-F141-DA46-A249-05B2FE12371F}" type="presParOf" srcId="{B78BEEDB-83EF-2740-919E-C121BBE6B948}" destId="{F1306691-4486-5547-9EE1-B6477D677FF6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26DE38-2859-234E-A384-CD35DA059009}">
      <dsp:nvSpPr>
        <dsp:cNvPr id="0" name=""/>
        <dsp:cNvSpPr/>
      </dsp:nvSpPr>
      <dsp:spPr>
        <a:xfrm>
          <a:off x="1004" y="355370"/>
          <a:ext cx="2350740" cy="117537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/>
            <a:t>Subject</a:t>
          </a:r>
          <a:endParaRPr lang="en-US" sz="3300" b="1" kern="1200" dirty="0"/>
        </a:p>
      </dsp:txBody>
      <dsp:txXfrm>
        <a:off x="35429" y="389795"/>
        <a:ext cx="2281890" cy="1106520"/>
      </dsp:txXfrm>
    </dsp:sp>
    <dsp:sp modelId="{4D9BCE03-01E7-8442-869B-F522DB954724}">
      <dsp:nvSpPr>
        <dsp:cNvPr id="0" name=""/>
        <dsp:cNvSpPr/>
      </dsp:nvSpPr>
      <dsp:spPr>
        <a:xfrm>
          <a:off x="236078" y="1530740"/>
          <a:ext cx="235074" cy="881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81527"/>
              </a:lnTo>
              <a:lnTo>
                <a:pt x="235074" y="881527"/>
              </a:lnTo>
            </a:path>
          </a:pathLst>
        </a:custGeom>
        <a:noFill/>
        <a:ln w="9525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C5A4C9-84B9-8D4B-ABB0-8B751FEFC374}">
      <dsp:nvSpPr>
        <dsp:cNvPr id="0" name=""/>
        <dsp:cNvSpPr/>
      </dsp:nvSpPr>
      <dsp:spPr>
        <a:xfrm>
          <a:off x="471152" y="1824582"/>
          <a:ext cx="1880592" cy="1175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j-lt"/>
            </a:rPr>
            <a:t>An entity capable of accessing </a:t>
          </a:r>
          <a:r>
            <a:rPr lang="en-US" sz="1100" b="1" kern="1200" dirty="0" smtClean="0">
              <a:latin typeface="+mj-lt"/>
            </a:rPr>
            <a:t>objects</a:t>
          </a:r>
          <a:endParaRPr lang="en-US" sz="1100" b="1" kern="1200" dirty="0">
            <a:latin typeface="+mj-lt"/>
          </a:endParaRPr>
        </a:p>
      </dsp:txBody>
      <dsp:txXfrm>
        <a:off x="505577" y="1859007"/>
        <a:ext cx="1811742" cy="1106520"/>
      </dsp:txXfrm>
    </dsp:sp>
    <dsp:sp modelId="{69A672A6-2F67-DE42-BA13-99F6E1FB1730}">
      <dsp:nvSpPr>
        <dsp:cNvPr id="0" name=""/>
        <dsp:cNvSpPr/>
      </dsp:nvSpPr>
      <dsp:spPr>
        <a:xfrm>
          <a:off x="236078" y="1530740"/>
          <a:ext cx="235074" cy="23507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50740"/>
              </a:lnTo>
              <a:lnTo>
                <a:pt x="235074" y="2350740"/>
              </a:lnTo>
            </a:path>
          </a:pathLst>
        </a:custGeom>
        <a:noFill/>
        <a:ln w="9525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0C771B-DDE4-6B47-B4DC-008564CEE0E5}">
      <dsp:nvSpPr>
        <dsp:cNvPr id="0" name=""/>
        <dsp:cNvSpPr/>
      </dsp:nvSpPr>
      <dsp:spPr>
        <a:xfrm>
          <a:off x="471152" y="3293795"/>
          <a:ext cx="1880592" cy="1175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t" anchorCtr="0">
          <a:noAutofit/>
        </a:bodyPr>
        <a:lstStyle/>
        <a:p>
          <a:pPr lvl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j-lt"/>
            </a:rPr>
            <a:t>Three classes</a:t>
          </a:r>
          <a:endParaRPr lang="en-US" sz="1200" b="1" kern="1200" dirty="0">
            <a:latin typeface="+mj-lt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Owner</a:t>
          </a:r>
          <a:endParaRPr lang="en-US" sz="1200" b="1" kern="1200" dirty="0">
            <a:latin typeface="+mj-lt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Group</a:t>
          </a:r>
          <a:endParaRPr lang="en-US" sz="1200" b="1" kern="1200" dirty="0">
            <a:latin typeface="+mj-lt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World </a:t>
          </a:r>
          <a:endParaRPr lang="en-US" sz="1200" b="1" kern="1200" dirty="0">
            <a:latin typeface="+mj-lt"/>
          </a:endParaRPr>
        </a:p>
      </dsp:txBody>
      <dsp:txXfrm>
        <a:off x="505577" y="3328220"/>
        <a:ext cx="1811742" cy="1106520"/>
      </dsp:txXfrm>
    </dsp:sp>
    <dsp:sp modelId="{48B88BE4-134C-C84A-B477-DFC03883A819}">
      <dsp:nvSpPr>
        <dsp:cNvPr id="0" name=""/>
        <dsp:cNvSpPr/>
      </dsp:nvSpPr>
      <dsp:spPr>
        <a:xfrm>
          <a:off x="2939429" y="355370"/>
          <a:ext cx="2350740" cy="117537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/>
            <a:t>Object</a:t>
          </a:r>
          <a:endParaRPr lang="en-US" sz="3300" b="1" kern="1200" dirty="0"/>
        </a:p>
      </dsp:txBody>
      <dsp:txXfrm>
        <a:off x="2973854" y="389795"/>
        <a:ext cx="2281890" cy="1106520"/>
      </dsp:txXfrm>
    </dsp:sp>
    <dsp:sp modelId="{33D72060-E235-0E41-8D2F-EB3C45D4CE02}">
      <dsp:nvSpPr>
        <dsp:cNvPr id="0" name=""/>
        <dsp:cNvSpPr/>
      </dsp:nvSpPr>
      <dsp:spPr>
        <a:xfrm>
          <a:off x="3174503" y="1530740"/>
          <a:ext cx="235074" cy="881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81527"/>
              </a:lnTo>
              <a:lnTo>
                <a:pt x="235074" y="881527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6F0E16-4B1A-404A-9518-54A090B1A22D}">
      <dsp:nvSpPr>
        <dsp:cNvPr id="0" name=""/>
        <dsp:cNvSpPr/>
      </dsp:nvSpPr>
      <dsp:spPr>
        <a:xfrm>
          <a:off x="3409577" y="1824582"/>
          <a:ext cx="1880592" cy="1175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latin typeface="+mj-lt"/>
            </a:rPr>
            <a:t>A resource to which access is controlled</a:t>
          </a:r>
          <a:endParaRPr lang="en-US" sz="1100" b="1" kern="1200" dirty="0">
            <a:latin typeface="+mj-lt"/>
          </a:endParaRPr>
        </a:p>
      </dsp:txBody>
      <dsp:txXfrm>
        <a:off x="3444002" y="1859007"/>
        <a:ext cx="1811742" cy="1106520"/>
      </dsp:txXfrm>
    </dsp:sp>
    <dsp:sp modelId="{04BFF2C1-8F72-EE47-AEC2-0DD134469338}">
      <dsp:nvSpPr>
        <dsp:cNvPr id="0" name=""/>
        <dsp:cNvSpPr/>
      </dsp:nvSpPr>
      <dsp:spPr>
        <a:xfrm>
          <a:off x="3174503" y="1530740"/>
          <a:ext cx="235074" cy="23507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50740"/>
              </a:lnTo>
              <a:lnTo>
                <a:pt x="235074" y="235074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41BC7C-E317-FA4D-AC23-8C55E05F4D0E}">
      <dsp:nvSpPr>
        <dsp:cNvPr id="0" name=""/>
        <dsp:cNvSpPr/>
      </dsp:nvSpPr>
      <dsp:spPr>
        <a:xfrm>
          <a:off x="3409577" y="3293795"/>
          <a:ext cx="1880592" cy="1175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latin typeface="+mj-lt"/>
            </a:rPr>
            <a:t>Entity used to contain and/or receive information</a:t>
          </a:r>
          <a:endParaRPr lang="en-US" sz="1100" b="1" kern="1200" dirty="0">
            <a:latin typeface="+mj-lt"/>
          </a:endParaRPr>
        </a:p>
      </dsp:txBody>
      <dsp:txXfrm>
        <a:off x="3444002" y="3328220"/>
        <a:ext cx="1811742" cy="1106520"/>
      </dsp:txXfrm>
    </dsp:sp>
    <dsp:sp modelId="{D5A2FB43-E767-9348-8AA1-AA50D365A6F3}">
      <dsp:nvSpPr>
        <dsp:cNvPr id="0" name=""/>
        <dsp:cNvSpPr/>
      </dsp:nvSpPr>
      <dsp:spPr>
        <a:xfrm>
          <a:off x="5877855" y="355370"/>
          <a:ext cx="2350740" cy="117537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/>
            <a:t>Access right</a:t>
          </a:r>
          <a:endParaRPr lang="en-US" sz="3300" b="1" kern="1200" dirty="0"/>
        </a:p>
      </dsp:txBody>
      <dsp:txXfrm>
        <a:off x="5912280" y="389795"/>
        <a:ext cx="2281890" cy="1106520"/>
      </dsp:txXfrm>
    </dsp:sp>
    <dsp:sp modelId="{6D843FA0-C694-9346-AC8A-DE12C2286F40}">
      <dsp:nvSpPr>
        <dsp:cNvPr id="0" name=""/>
        <dsp:cNvSpPr/>
      </dsp:nvSpPr>
      <dsp:spPr>
        <a:xfrm>
          <a:off x="6112929" y="1530740"/>
          <a:ext cx="235074" cy="8815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81527"/>
              </a:lnTo>
              <a:lnTo>
                <a:pt x="235074" y="881527"/>
              </a:lnTo>
            </a:path>
          </a:pathLst>
        </a:custGeom>
        <a:noFill/>
        <a:ln w="9525" cap="flat" cmpd="sng" algn="ctr">
          <a:solidFill>
            <a:schemeClr val="accent3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A0F7E4-7B09-0B49-8B79-15F8D9840480}">
      <dsp:nvSpPr>
        <dsp:cNvPr id="0" name=""/>
        <dsp:cNvSpPr/>
      </dsp:nvSpPr>
      <dsp:spPr>
        <a:xfrm>
          <a:off x="6348003" y="1824582"/>
          <a:ext cx="1880592" cy="1175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latin typeface="+mj-lt"/>
              <a:cs typeface="Palatino Linotype (Body)"/>
            </a:rPr>
            <a:t>Describes the way in which a subject may access an object</a:t>
          </a:r>
          <a:endParaRPr lang="en-US" sz="1100" b="1" kern="1200" dirty="0">
            <a:latin typeface="+mj-lt"/>
            <a:cs typeface="Palatino Linotype (Body)"/>
          </a:endParaRPr>
        </a:p>
      </dsp:txBody>
      <dsp:txXfrm>
        <a:off x="6382428" y="1859007"/>
        <a:ext cx="1811742" cy="1106520"/>
      </dsp:txXfrm>
    </dsp:sp>
    <dsp:sp modelId="{422975D2-FB83-5A4F-AF43-C42608220E05}">
      <dsp:nvSpPr>
        <dsp:cNvPr id="0" name=""/>
        <dsp:cNvSpPr/>
      </dsp:nvSpPr>
      <dsp:spPr>
        <a:xfrm>
          <a:off x="6112929" y="1530740"/>
          <a:ext cx="235074" cy="23507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50740"/>
              </a:lnTo>
              <a:lnTo>
                <a:pt x="235074" y="2350740"/>
              </a:lnTo>
            </a:path>
          </a:pathLst>
        </a:custGeom>
        <a:noFill/>
        <a:ln w="9525" cap="flat" cmpd="sng" algn="ctr">
          <a:solidFill>
            <a:schemeClr val="accent3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306691-4486-5547-9EE1-B6477D677FF6}">
      <dsp:nvSpPr>
        <dsp:cNvPr id="0" name=""/>
        <dsp:cNvSpPr/>
      </dsp:nvSpPr>
      <dsp:spPr>
        <a:xfrm>
          <a:off x="6348003" y="3293795"/>
          <a:ext cx="1880592" cy="11753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t" anchorCtr="0">
          <a:noAutofit/>
        </a:bodyPr>
        <a:lstStyle/>
        <a:p>
          <a:pPr lvl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latin typeface="+mj-lt"/>
              <a:cs typeface="Palatino Linotype (Body)"/>
            </a:rPr>
            <a:t>Could include:</a:t>
          </a:r>
          <a:endParaRPr lang="en-US" sz="1100" b="1" kern="1200" dirty="0">
            <a:latin typeface="+mj-lt"/>
            <a:cs typeface="Palatino Linotype (Body)"/>
          </a:endParaRPr>
        </a:p>
        <a:p>
          <a:pPr marL="57150" lvl="1" indent="-57150" algn="l" defTabSz="400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1" kern="1200" dirty="0" smtClean="0">
              <a:latin typeface="+mj-lt"/>
              <a:cs typeface="Palatino Linotype (Body)"/>
            </a:rPr>
            <a:t>Read</a:t>
          </a:r>
          <a:endParaRPr lang="en-US" sz="900" b="1" kern="1200" dirty="0">
            <a:latin typeface="+mj-lt"/>
            <a:cs typeface="Palatino Linotype (Body)"/>
          </a:endParaRPr>
        </a:p>
        <a:p>
          <a:pPr marL="57150" lvl="1" indent="-57150" algn="l" defTabSz="400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1" kern="1200" dirty="0" smtClean="0">
              <a:latin typeface="+mj-lt"/>
              <a:cs typeface="Palatino Linotype (Body)"/>
            </a:rPr>
            <a:t>Write</a:t>
          </a:r>
          <a:endParaRPr lang="en-US" sz="900" b="1" kern="1200" dirty="0">
            <a:latin typeface="+mj-lt"/>
            <a:cs typeface="Palatino Linotype (Body)"/>
          </a:endParaRPr>
        </a:p>
        <a:p>
          <a:pPr marL="57150" lvl="1" indent="-57150" algn="l" defTabSz="400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1" kern="1200" dirty="0" smtClean="0">
              <a:latin typeface="+mj-lt"/>
              <a:cs typeface="Palatino Linotype (Body)"/>
            </a:rPr>
            <a:t>Execute</a:t>
          </a:r>
          <a:endParaRPr lang="en-US" sz="900" b="1" kern="1200" dirty="0">
            <a:latin typeface="+mj-lt"/>
            <a:cs typeface="Palatino Linotype (Body)"/>
          </a:endParaRPr>
        </a:p>
        <a:p>
          <a:pPr marL="57150" lvl="1" indent="-57150" algn="l" defTabSz="400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1" kern="1200" dirty="0" smtClean="0">
              <a:latin typeface="+mj-lt"/>
              <a:cs typeface="Palatino Linotype (Body)"/>
            </a:rPr>
            <a:t>Delete</a:t>
          </a:r>
          <a:endParaRPr lang="en-US" sz="900" b="1" kern="1200" dirty="0">
            <a:latin typeface="+mj-lt"/>
            <a:cs typeface="Palatino Linotype (Body)"/>
          </a:endParaRPr>
        </a:p>
        <a:p>
          <a:pPr marL="57150" lvl="1" indent="-57150" algn="l" defTabSz="400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1" kern="1200" dirty="0" smtClean="0">
              <a:latin typeface="+mj-lt"/>
              <a:cs typeface="Palatino Linotype (Body)"/>
            </a:rPr>
            <a:t>Create</a:t>
          </a:r>
          <a:endParaRPr lang="en-US" sz="900" b="1" kern="1200" dirty="0">
            <a:latin typeface="+mj-lt"/>
            <a:cs typeface="Palatino Linotype (Body)"/>
          </a:endParaRPr>
        </a:p>
        <a:p>
          <a:pPr marL="57150" lvl="1" indent="-57150" algn="l" defTabSz="400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1" kern="1200" dirty="0" smtClean="0">
              <a:latin typeface="+mj-lt"/>
            </a:rPr>
            <a:t>Search </a:t>
          </a:r>
          <a:endParaRPr lang="en-US" sz="900" b="1" kern="1200" dirty="0">
            <a:latin typeface="+mj-lt"/>
          </a:endParaRPr>
        </a:p>
      </dsp:txBody>
      <dsp:txXfrm>
        <a:off x="6382428" y="3328220"/>
        <a:ext cx="1811742" cy="11065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BC221936-9DC6-B542-A2DE-31D02E6D4A6C}" type="slidenum">
              <a:rPr lang="en-AU"/>
              <a:pPr>
                <a:defRPr/>
              </a:pPr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82573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-107" charset="0"/>
              </a:rPr>
              <a:t>Lecture slides prepared for “Computer Security: Principles and Practice”, </a:t>
            </a:r>
            <a:r>
              <a:rPr lang="en-US" smtClean="0">
                <a:latin typeface="Times New Roman" pitchFamily="-107" charset="0"/>
              </a:rPr>
              <a:t>4/e, GE, </a:t>
            </a:r>
            <a:r>
              <a:rPr lang="en-US" dirty="0" smtClean="0">
                <a:latin typeface="Times New Roman" pitchFamily="-107" charset="0"/>
              </a:rPr>
              <a:t>by William Stallings and Lawrie Brown, Chapter 4 “Access</a:t>
            </a:r>
            <a:r>
              <a:rPr lang="en-US" baseline="0" dirty="0" smtClean="0">
                <a:latin typeface="Times New Roman" pitchFamily="-107" charset="0"/>
              </a:rPr>
              <a:t> Control</a:t>
            </a:r>
            <a:r>
              <a:rPr lang="en-US" dirty="0" smtClean="0">
                <a:latin typeface="Times New Roman" pitchFamily="-107" charset="0"/>
              </a:rPr>
              <a:t>”.</a:t>
            </a:r>
            <a:endParaRPr lang="en-AU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544626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2D62295-61F3-9B40-BD37-2A1F76C50832}" type="slidenum">
              <a:rPr lang="en-AU"/>
              <a:pPr/>
              <a:t>10</a:t>
            </a:fld>
            <a:endParaRPr lang="en-AU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Figure 4.2a, based on a figure in [SAND94], is a simple example of an access</a:t>
            </a:r>
          </a:p>
          <a:p>
            <a:pPr eaLnBrk="1" hangingPunct="1"/>
            <a:r>
              <a:rPr lang="en-US" dirty="0" smtClean="0"/>
              <a:t>matrix. Thus, user A owns files 1 and 3 and has read and write access rights to those</a:t>
            </a:r>
          </a:p>
          <a:p>
            <a:pPr eaLnBrk="1" hangingPunct="1"/>
            <a:r>
              <a:rPr lang="en-US" dirty="0" smtClean="0"/>
              <a:t>files. User B has read access rights to file 1, and so on.</a:t>
            </a:r>
          </a:p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386735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CD5BC7-2CB1-CB48-A6C1-313F1D3336FC}" type="slidenum">
              <a:rPr lang="en-AU"/>
              <a:pPr/>
              <a:t>11</a:t>
            </a:fld>
            <a:endParaRPr lang="en-AU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[SAND94] proposes a data structure that is not sparse, like the access matrix,</a:t>
            </a:r>
          </a:p>
          <a:p>
            <a:r>
              <a:rPr lang="en-US" dirty="0" smtClean="0"/>
              <a:t>but is more convenient than either ACLs or capability lists (Table 4.2). An authorization</a:t>
            </a:r>
            <a:r>
              <a:rPr lang="en-US" baseline="0" dirty="0" smtClean="0"/>
              <a:t> </a:t>
            </a:r>
            <a:r>
              <a:rPr lang="en-US" dirty="0" smtClean="0"/>
              <a:t>table contains one row for one access right of one subject to one resource.</a:t>
            </a:r>
            <a:r>
              <a:rPr lang="en-US" baseline="0" dirty="0" smtClean="0"/>
              <a:t> </a:t>
            </a:r>
            <a:r>
              <a:rPr lang="en-US" dirty="0" smtClean="0"/>
              <a:t>Sorting or accessing the table by subject is equivalent to a capability list. Sorting or</a:t>
            </a:r>
            <a:r>
              <a:rPr lang="en-US" baseline="0" dirty="0" smtClean="0"/>
              <a:t> </a:t>
            </a:r>
            <a:r>
              <a:rPr lang="en-US" dirty="0" smtClean="0"/>
              <a:t>accessing the table by object is equivalent to an ACL. A relational database can</a:t>
            </a:r>
            <a:r>
              <a:rPr lang="en-US" baseline="0" dirty="0" smtClean="0"/>
              <a:t> </a:t>
            </a:r>
            <a:r>
              <a:rPr lang="en-US" dirty="0" smtClean="0"/>
              <a:t>easily implement an authorization table of this type.</a:t>
            </a:r>
          </a:p>
        </p:txBody>
      </p:sp>
    </p:spTree>
    <p:extLst>
      <p:ext uri="{BB962C8B-B14F-4D97-AF65-F5344CB8AC3E}">
        <p14:creationId xmlns:p14="http://schemas.microsoft.com/office/powerpoint/2010/main" val="18892286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/>
              <a:t>FreeBSD and most UNIX implementations that support extended ACLs use</a:t>
            </a:r>
          </a:p>
          <a:p>
            <a:r>
              <a:rPr lang="en-US" b="0" dirty="0" smtClean="0"/>
              <a:t>the following strategy (e.g., Figure 4.5b):</a:t>
            </a:r>
          </a:p>
          <a:p>
            <a:endParaRPr lang="en-US" b="0" dirty="0" smtClean="0"/>
          </a:p>
          <a:p>
            <a:r>
              <a:rPr lang="en-US" b="0" dirty="0" smtClean="0"/>
              <a:t>1. The owner class and other class entries in the 9-bit permission field have the</a:t>
            </a:r>
          </a:p>
          <a:p>
            <a:r>
              <a:rPr lang="en-US" b="0" dirty="0" smtClean="0"/>
              <a:t>same meaning as in the minimal ACL case.</a:t>
            </a:r>
          </a:p>
          <a:p>
            <a:endParaRPr lang="en-US" b="0" dirty="0" smtClean="0"/>
          </a:p>
          <a:p>
            <a:r>
              <a:rPr lang="en-US" b="0" dirty="0" smtClean="0"/>
              <a:t>2. The group class entry specifies the permissions for the owner group for this file.</a:t>
            </a:r>
          </a:p>
          <a:p>
            <a:r>
              <a:rPr lang="en-US" b="0" dirty="0" smtClean="0"/>
              <a:t>These permissions represent the maximum permissions that can be assigned to</a:t>
            </a:r>
          </a:p>
          <a:p>
            <a:r>
              <a:rPr lang="en-US" b="0" dirty="0" smtClean="0"/>
              <a:t>named users or named groups, other than the owning user. In this latter role, the</a:t>
            </a:r>
          </a:p>
          <a:p>
            <a:r>
              <a:rPr lang="en-US" b="0" dirty="0" smtClean="0"/>
              <a:t>group class entry functions as a mask.</a:t>
            </a:r>
          </a:p>
          <a:p>
            <a:endParaRPr lang="en-US" b="0" dirty="0" smtClean="0"/>
          </a:p>
          <a:p>
            <a:r>
              <a:rPr lang="en-US" b="0" dirty="0" smtClean="0"/>
              <a:t>3. Additional named users and named groups may be associated with the file,</a:t>
            </a:r>
          </a:p>
          <a:p>
            <a:r>
              <a:rPr lang="en-US" b="0" dirty="0" smtClean="0"/>
              <a:t>each with a 3-bit permission field. The permissions listed for a named user or</a:t>
            </a:r>
          </a:p>
          <a:p>
            <a:r>
              <a:rPr lang="en-US" b="0" dirty="0" smtClean="0"/>
              <a:t>named group are compared to the mask field. Any permission for the named</a:t>
            </a:r>
          </a:p>
          <a:p>
            <a:r>
              <a:rPr lang="en-US" b="0" dirty="0" smtClean="0"/>
              <a:t>user or named group that is not present in the mask field is disallowed.</a:t>
            </a:r>
          </a:p>
          <a:p>
            <a:endParaRPr lang="en-US" b="0" dirty="0" smtClean="0"/>
          </a:p>
          <a:p>
            <a:r>
              <a:rPr lang="en-US" b="0" dirty="0" smtClean="0"/>
              <a:t>When a process requests access to a file system object, two steps are per formed.</a:t>
            </a:r>
          </a:p>
          <a:p>
            <a:r>
              <a:rPr lang="en-US" b="0" dirty="0" smtClean="0"/>
              <a:t>Step 1 selects the ACL entry that most closely matches the requesting process. The ACL</a:t>
            </a:r>
          </a:p>
          <a:p>
            <a:r>
              <a:rPr lang="en-US" b="0" dirty="0" smtClean="0"/>
              <a:t>entries are looked at in the following order: owner, named users, (owning or named)</a:t>
            </a:r>
          </a:p>
          <a:p>
            <a:r>
              <a:rPr lang="en-US" b="0" dirty="0" smtClean="0"/>
              <a:t>groups, others. Only a single entry determines access. Step 2 checks if the matching entry</a:t>
            </a:r>
          </a:p>
          <a:p>
            <a:r>
              <a:rPr lang="en-US" b="0" dirty="0" smtClean="0"/>
              <a:t>contains sufficient permissions. A process can be a member in more than one group; so</a:t>
            </a:r>
          </a:p>
          <a:p>
            <a:r>
              <a:rPr lang="en-US" b="0" dirty="0" smtClean="0"/>
              <a:t>more than one group entry can match. If any of these matching group entries contain the</a:t>
            </a:r>
          </a:p>
          <a:p>
            <a:r>
              <a:rPr lang="en-US" b="0" dirty="0" smtClean="0"/>
              <a:t>requested permissions, one that contains the requested permissions is picked (the result</a:t>
            </a:r>
          </a:p>
          <a:p>
            <a:r>
              <a:rPr lang="en-US" b="0" dirty="0" smtClean="0"/>
              <a:t>is the same no matter which entry is picked). If none of the matching group entries contains</a:t>
            </a:r>
          </a:p>
          <a:p>
            <a:r>
              <a:rPr lang="en-US" b="0" dirty="0" smtClean="0"/>
              <a:t>the requested permissions, access will be denied no matter which entry is picked.</a:t>
            </a:r>
            <a:endParaRPr lang="en-US" b="0" dirty="0" smtClean="0">
              <a:latin typeface="Times New Roman" pitchFamily="-110" charset="0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C221936-9DC6-B542-A2DE-31D02E6D4A6C}" type="slidenum">
              <a:rPr lang="en-AU" smtClean="0"/>
              <a:pPr>
                <a:defRPr/>
              </a:pPr>
              <a:t>12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17765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345BEE5-BE34-414C-8050-C0784EA8AB5A}" type="slidenum">
              <a:rPr lang="en-AU"/>
              <a:pPr/>
              <a:t>13</a:t>
            </a:fld>
            <a:endParaRPr lang="en-AU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7094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E94388-3BE9-044B-BD6B-C288EA078DFF}" type="slidenum">
              <a:rPr lang="en-AU"/>
              <a:pPr/>
              <a:t>14</a:t>
            </a:fld>
            <a:endParaRPr lang="en-AU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Traditional DAC systems define the access rights of individual users and groups</a:t>
            </a:r>
          </a:p>
          <a:p>
            <a:r>
              <a:rPr lang="en-US" dirty="0" smtClean="0"/>
              <a:t>of users. In contrast, RBAC is based on the roles that users assume in a system</a:t>
            </a:r>
          </a:p>
          <a:p>
            <a:r>
              <a:rPr lang="en-US" dirty="0" smtClean="0"/>
              <a:t>rather than the user’s identity. Typically, RBAC models define a role as a job function</a:t>
            </a:r>
          </a:p>
          <a:p>
            <a:r>
              <a:rPr lang="en-US" dirty="0" smtClean="0"/>
              <a:t>within an organization. RBAC systems assign access rights to roles instead of</a:t>
            </a:r>
          </a:p>
          <a:p>
            <a:r>
              <a:rPr lang="en-US" dirty="0" smtClean="0"/>
              <a:t>individual users. In turn, users are assigned to different roles, either statically or</a:t>
            </a:r>
          </a:p>
          <a:p>
            <a:r>
              <a:rPr lang="en-US" dirty="0" smtClean="0"/>
              <a:t>dynamically, according to their responsibilities.</a:t>
            </a:r>
          </a:p>
          <a:p>
            <a:endParaRPr lang="en-US" dirty="0" smtClean="0"/>
          </a:p>
          <a:p>
            <a:r>
              <a:rPr lang="en-US" dirty="0" smtClean="0"/>
              <a:t>RBAC now enjoys widespread commercial use and remains an area of active</a:t>
            </a:r>
          </a:p>
          <a:p>
            <a:r>
              <a:rPr lang="en-US" dirty="0" smtClean="0"/>
              <a:t>research. The National Institute of Standards and Technology (NIST) has issued a</a:t>
            </a:r>
          </a:p>
          <a:p>
            <a:r>
              <a:rPr lang="en-US" dirty="0" smtClean="0"/>
              <a:t>standard</a:t>
            </a:r>
            <a:r>
              <a:rPr lang="en-US" i="0" dirty="0" smtClean="0"/>
              <a:t>, FIPS PUB 140-3</a:t>
            </a:r>
            <a:r>
              <a:rPr lang="en-US" i="1" dirty="0" smtClean="0"/>
              <a:t>, (Security Requirements for Cryptographic Modules September</a:t>
            </a:r>
            <a:r>
              <a:rPr lang="en-US" i="1" baseline="0" dirty="0" smtClean="0"/>
              <a:t> 2009</a:t>
            </a:r>
            <a:r>
              <a:rPr lang="en-US" dirty="0" smtClean="0"/>
              <a:t>), </a:t>
            </a:r>
          </a:p>
          <a:p>
            <a:r>
              <a:rPr lang="en-US" dirty="0" smtClean="0"/>
              <a:t>that requires support for access control and administration through roles.</a:t>
            </a:r>
          </a:p>
          <a:p>
            <a:endParaRPr lang="en-US" dirty="0" smtClean="0"/>
          </a:p>
          <a:p>
            <a:r>
              <a:rPr lang="en-US" dirty="0" smtClean="0"/>
              <a:t>The relationship of users to roles is many to many, as is the relationship of</a:t>
            </a:r>
          </a:p>
          <a:p>
            <a:r>
              <a:rPr lang="en-US" dirty="0" smtClean="0"/>
              <a:t>roles to resources, or system objects (Figure 4.6). The set of users changes, in some</a:t>
            </a:r>
          </a:p>
          <a:p>
            <a:r>
              <a:rPr lang="en-US" dirty="0" smtClean="0"/>
              <a:t>environments frequently, and the assignment of a user to one or more roles may</a:t>
            </a:r>
          </a:p>
          <a:p>
            <a:r>
              <a:rPr lang="en-US" dirty="0" smtClean="0"/>
              <a:t>also be dynamic. The set of roles in the system in most environments is relatively</a:t>
            </a:r>
          </a:p>
          <a:p>
            <a:r>
              <a:rPr lang="en-US" dirty="0" smtClean="0"/>
              <a:t>static, with only occasional additions or deletions. Each role will have specific access</a:t>
            </a:r>
          </a:p>
          <a:p>
            <a:r>
              <a:rPr lang="en-US" dirty="0" smtClean="0"/>
              <a:t>rights to one or more resources. The set of resources and the specific access rights</a:t>
            </a:r>
          </a:p>
          <a:p>
            <a:r>
              <a:rPr lang="en-US" dirty="0" smtClean="0"/>
              <a:t>associated with a particular role are also likely to change infrequently.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6892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C956733-D204-F043-B906-6E8D7274E70C}" type="slidenum">
              <a:rPr lang="en-AU"/>
              <a:pPr/>
              <a:t>15</a:t>
            </a:fld>
            <a:endParaRPr lang="en-AU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We can use the access matrix representation to depict the key elements of an</a:t>
            </a:r>
          </a:p>
          <a:p>
            <a:r>
              <a:rPr lang="en-US" dirty="0" smtClean="0"/>
              <a:t>RBAC system in simple terms, as shown in Figure 4.7. The upper matrix relates</a:t>
            </a:r>
          </a:p>
          <a:p>
            <a:r>
              <a:rPr lang="en-US" dirty="0" smtClean="0"/>
              <a:t>individual users to roles. Typically there are many more users than roles. Each matrix</a:t>
            </a:r>
          </a:p>
          <a:p>
            <a:r>
              <a:rPr lang="en-US" dirty="0" smtClean="0"/>
              <a:t>entry is either blank or marked, the latter indicating that this user is assigned to this</a:t>
            </a:r>
          </a:p>
          <a:p>
            <a:r>
              <a:rPr lang="en-US" dirty="0" smtClean="0"/>
              <a:t>role. Note that a single user may be assigned multiple roles (more than one mark in a</a:t>
            </a:r>
          </a:p>
          <a:p>
            <a:r>
              <a:rPr lang="en-US" dirty="0" smtClean="0"/>
              <a:t>row) and that multiple users may be assigned to a single role (more than one mark in</a:t>
            </a:r>
          </a:p>
          <a:p>
            <a:r>
              <a:rPr lang="en-US" dirty="0" smtClean="0"/>
              <a:t>a column). The lower matrix has the same structure as the DAC access control matrix,</a:t>
            </a:r>
          </a:p>
          <a:p>
            <a:r>
              <a:rPr lang="en-US" dirty="0" smtClean="0"/>
              <a:t>with roles as subjects. Typically, there are few roles and many objects, or resources.</a:t>
            </a:r>
          </a:p>
          <a:p>
            <a:r>
              <a:rPr lang="en-US" dirty="0" smtClean="0"/>
              <a:t>In this matrix the entries are the specific access rights enjoyed by the roles. Note that a</a:t>
            </a:r>
          </a:p>
          <a:p>
            <a:r>
              <a:rPr lang="en-US" dirty="0" smtClean="0"/>
              <a:t>role can be treated as an object, allowing the definition of role hierarchies.</a:t>
            </a:r>
          </a:p>
          <a:p>
            <a:endParaRPr lang="en-US" dirty="0" smtClean="0"/>
          </a:p>
          <a:p>
            <a:r>
              <a:rPr lang="en-US" dirty="0" smtClean="0"/>
              <a:t>RBAC lends itself to an effective implementation of the principle of least</a:t>
            </a:r>
          </a:p>
          <a:p>
            <a:r>
              <a:rPr lang="en-US" dirty="0" smtClean="0"/>
              <a:t>privilege, referred to in Chapter</a:t>
            </a:r>
            <a:r>
              <a:rPr lang="en-US" baseline="0" dirty="0" smtClean="0"/>
              <a:t> </a:t>
            </a:r>
            <a:r>
              <a:rPr lang="en-US" dirty="0" smtClean="0"/>
              <a:t>1. Each role should contain the minimum set of</a:t>
            </a:r>
          </a:p>
          <a:p>
            <a:r>
              <a:rPr lang="en-US" dirty="0" smtClean="0"/>
              <a:t>access rights needed for that role. A user is assigned to a role that enables him or her</a:t>
            </a:r>
          </a:p>
          <a:p>
            <a:r>
              <a:rPr lang="en-US" dirty="0" smtClean="0"/>
              <a:t>to perform only what is required for that role. Multiple users assigned to the same</a:t>
            </a:r>
          </a:p>
          <a:p>
            <a:r>
              <a:rPr lang="en-US" dirty="0" smtClean="0"/>
              <a:t>role, enjoy the same minimal set of access rights.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222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dirty="0" smtClean="0"/>
              <a:t>Role hierarchies provide a means of reflecting</a:t>
            </a:r>
          </a:p>
          <a:p>
            <a:pPr>
              <a:defRPr/>
            </a:pPr>
            <a:r>
              <a:rPr lang="en-US" dirty="0" smtClean="0"/>
              <a:t>the hierarchical structure of roles in an organization. Typically, job functions with</a:t>
            </a:r>
          </a:p>
          <a:p>
            <a:pPr>
              <a:defRPr/>
            </a:pPr>
            <a:r>
              <a:rPr lang="en-US" dirty="0" smtClean="0"/>
              <a:t>greater responsibility have greater authority to access resources. A subordinate job</a:t>
            </a:r>
          </a:p>
          <a:p>
            <a:pPr>
              <a:defRPr/>
            </a:pPr>
            <a:r>
              <a:rPr lang="en-US" dirty="0" smtClean="0"/>
              <a:t>function may have a subset of the access rights of the superior job function. Role</a:t>
            </a:r>
          </a:p>
          <a:p>
            <a:pPr>
              <a:defRPr/>
            </a:pPr>
            <a:r>
              <a:rPr lang="en-US" dirty="0" smtClean="0"/>
              <a:t>hierarchies make use of the concept of inheritance to enable one role to implicitly</a:t>
            </a:r>
          </a:p>
          <a:p>
            <a:pPr>
              <a:defRPr/>
            </a:pPr>
            <a:r>
              <a:rPr lang="en-US" dirty="0" smtClean="0"/>
              <a:t>include access rights associated with a subordinate role.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Figure 4.9 is an example of a diagram of a role hierarchy. By convention, subordinate</a:t>
            </a:r>
          </a:p>
          <a:p>
            <a:pPr>
              <a:defRPr/>
            </a:pPr>
            <a:r>
              <a:rPr lang="en-US" dirty="0" smtClean="0"/>
              <a:t>roles are lower in the diagram. A line between two roles implies that the</a:t>
            </a:r>
          </a:p>
          <a:p>
            <a:pPr>
              <a:defRPr/>
            </a:pPr>
            <a:r>
              <a:rPr lang="en-US" dirty="0" smtClean="0"/>
              <a:t>upper role includes all of the access rights of the lower role, as well as other access</a:t>
            </a:r>
          </a:p>
          <a:p>
            <a:pPr>
              <a:defRPr/>
            </a:pPr>
            <a:r>
              <a:rPr lang="en-US" dirty="0" smtClean="0"/>
              <a:t>rights not available to the lower role. One role can inherit access rights from multiple</a:t>
            </a:r>
          </a:p>
          <a:p>
            <a:pPr>
              <a:defRPr/>
            </a:pPr>
            <a:r>
              <a:rPr lang="en-US" dirty="0" smtClean="0"/>
              <a:t>subordinate roles. For example, in Figure 4.9, the Project Lead role includes all of</a:t>
            </a:r>
          </a:p>
          <a:p>
            <a:pPr>
              <a:defRPr/>
            </a:pPr>
            <a:r>
              <a:rPr lang="en-US" dirty="0" smtClean="0"/>
              <a:t>the access rights of the Production Engineer role and of the Quality Engineer role.</a:t>
            </a:r>
          </a:p>
          <a:p>
            <a:pPr>
              <a:defRPr/>
            </a:pPr>
            <a:r>
              <a:rPr lang="en-US" dirty="0" smtClean="0"/>
              <a:t>More than one role can inherit from the same subordinate role. For example, both</a:t>
            </a:r>
          </a:p>
          <a:p>
            <a:pPr>
              <a:defRPr/>
            </a:pPr>
            <a:r>
              <a:rPr lang="en-US" dirty="0" smtClean="0"/>
              <a:t>the Production Engineer role and the Quality Engineer role include all of the access</a:t>
            </a:r>
          </a:p>
          <a:p>
            <a:pPr>
              <a:defRPr/>
            </a:pPr>
            <a:r>
              <a:rPr lang="en-US" dirty="0" smtClean="0"/>
              <a:t>rights of the Engineer role. Additional access rights are also assigned to the Production</a:t>
            </a:r>
          </a:p>
          <a:p>
            <a:pPr>
              <a:defRPr/>
            </a:pPr>
            <a:r>
              <a:rPr lang="en-US" dirty="0" smtClean="0"/>
              <a:t>Engineer Role and a different set of additional access rights are assigned to the</a:t>
            </a:r>
          </a:p>
          <a:p>
            <a:pPr>
              <a:defRPr/>
            </a:pPr>
            <a:r>
              <a:rPr lang="en-US" dirty="0" smtClean="0"/>
              <a:t>Quality Engineer role. Thus, these two roles have overlapping access rights, namely</a:t>
            </a:r>
          </a:p>
          <a:p>
            <a:pPr>
              <a:defRPr/>
            </a:pPr>
            <a:r>
              <a:rPr lang="en-US" dirty="0" smtClean="0"/>
              <a:t>the access rights they share with the Engineer role.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endParaRPr lang="en-US" dirty="0"/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6DF8C41-3BFB-F64C-8B25-9E4CED5AC456}" type="slidenum">
              <a:rPr lang="en-AU" smtClean="0"/>
              <a:pPr/>
              <a:t>16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val="3241687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17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Times New Roman" pitchFamily="-107" charset="0"/>
              </a:rPr>
              <a:t>Chapter </a:t>
            </a:r>
            <a:r>
              <a:rPr lang="en-US" smtClean="0">
                <a:latin typeface="Times New Roman" pitchFamily="-107" charset="0"/>
              </a:rPr>
              <a:t>4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val="1948507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 can view access control as a central element of computer security. The principal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objectives of computer security are to prevent unauthorized users from gaining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access to resources, to prevent legitimate users from accessing resources in an unauthorized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manner, and to enable legitimate users to access resources in an authorized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manner.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We begin this chapter with an overview of some important concepts. Next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 look at three widely used techniques for implementing access control policies.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 then turn to a broader perspective of the overall management of access control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identity, credentials, and attributes. Finally, the concept of a trust framework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introduced.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2</a:t>
            </a:fld>
            <a:endParaRPr lang="en-A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253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F4857B-3A9C-8643-9AF1-AC1CA37E0998}" type="slidenum">
              <a:rPr lang="en-AU"/>
              <a:pPr/>
              <a:t>3</a:t>
            </a:fld>
            <a:endParaRPr lang="en-AU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definitions of access control are useful in understanding its scope.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1.  NISTIR 7298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Glossary of Key Information Security Terms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May 2013), defines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access control as the process of granting or denying specific requests to: (1)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obtain and use information and related information processing services; and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(2) enter specific physical facilities.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427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F4857B-3A9C-8643-9AF1-AC1CA37E0998}" type="slidenum">
              <a:rPr lang="en-AU"/>
              <a:pPr/>
              <a:t>4</a:t>
            </a:fld>
            <a:endParaRPr lang="en-AU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2. RFC 4949,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Internet Security Glossary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, defines access control as a process by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use of system resources is regulated according to a security policy and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permitted only by authorized entities (users, programs, processes, or other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systems) according to that policy.</a:t>
            </a:r>
          </a:p>
          <a:p>
            <a:pPr eaLnBrk="1" hangingPunct="1"/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694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F4857B-3A9C-8643-9AF1-AC1CA37E0998}" type="slidenum">
              <a:rPr lang="en-AU"/>
              <a:pPr/>
              <a:t>5</a:t>
            </a:fld>
            <a:endParaRPr lang="en-AU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In a broad sense, all of computer security is concerned with access control. Indeed,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RFC 4949 defines computer security as follows: measures that implement and assure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security services in a computer system, particularly those that assure access control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service. This chapter deals with a narrower, more specific concept of access control: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Access control implements a security policy that specifies who or what (e.g., in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case of a process) may have access to each specific system resource, and the type of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access that is permitted in each instance.</a:t>
            </a:r>
          </a:p>
          <a:p>
            <a:pPr eaLnBrk="1" hangingPunct="1"/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917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C66C1E7-2ED8-B84B-84CD-65BD503AEB24}" type="slidenum">
              <a:rPr lang="en-AU"/>
              <a:pPr/>
              <a:t>6</a:t>
            </a:fld>
            <a:endParaRPr lang="en-AU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/>
              <a:t>Figure 4.1 shows a broader context of access control. In addition to access</a:t>
            </a:r>
          </a:p>
          <a:p>
            <a:pPr eaLnBrk="1" hangingPunct="1"/>
            <a:r>
              <a:rPr lang="en-US" b="0" dirty="0" smtClean="0"/>
              <a:t>control, this context involves the following entities and functions: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Authentication</a:t>
            </a:r>
            <a:r>
              <a:rPr lang="en-US" b="0" dirty="0" smtClean="0"/>
              <a:t>: Verification that the credentials of a user or other system</a:t>
            </a:r>
          </a:p>
          <a:p>
            <a:pPr eaLnBrk="1" hangingPunct="1"/>
            <a:r>
              <a:rPr lang="en-US" b="0" dirty="0" smtClean="0"/>
              <a:t>entity are valid.</a:t>
            </a:r>
          </a:p>
          <a:p>
            <a:pPr eaLnBrk="1" hangingPunct="1"/>
            <a:endParaRPr lang="en-US" b="0" dirty="0" smtClean="0"/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b="1" dirty="0" smtClean="0"/>
              <a:t>Authorization:</a:t>
            </a:r>
            <a:r>
              <a:rPr lang="en-US" b="0" dirty="0" smtClean="0"/>
              <a:t> The granting of a right or permission to a system entity to</a:t>
            </a:r>
          </a:p>
          <a:p>
            <a:pPr eaLnBrk="1" hangingPunct="1"/>
            <a:r>
              <a:rPr lang="en-US" b="0" dirty="0" smtClean="0"/>
              <a:t>access a system resource. This function determines who is trusted for a given</a:t>
            </a:r>
          </a:p>
          <a:p>
            <a:pPr eaLnBrk="1" hangingPunct="1"/>
            <a:r>
              <a:rPr lang="en-US" b="0" dirty="0" smtClean="0"/>
              <a:t>purpose.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Audit:</a:t>
            </a:r>
            <a:r>
              <a:rPr lang="en-US" b="0" dirty="0" smtClean="0"/>
              <a:t> An independent review and examination of system records and activities</a:t>
            </a:r>
          </a:p>
          <a:p>
            <a:pPr eaLnBrk="1" hangingPunct="1"/>
            <a:r>
              <a:rPr lang="en-US" b="0" dirty="0" smtClean="0"/>
              <a:t>in order to test for adequacy of system controls, to ensure compliance with</a:t>
            </a:r>
          </a:p>
          <a:p>
            <a:pPr eaLnBrk="1" hangingPunct="1"/>
            <a:r>
              <a:rPr lang="en-US" b="0" dirty="0" smtClean="0"/>
              <a:t>established policy and operational procedures, to detect breaches in security,</a:t>
            </a:r>
          </a:p>
          <a:p>
            <a:pPr eaLnBrk="1" hangingPunct="1"/>
            <a:r>
              <a:rPr lang="en-US" b="0" dirty="0" smtClean="0"/>
              <a:t>and to recommend any indicated changes in control, policy and procedures.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An access control mechanism mediates between a user (or a process executing</a:t>
            </a:r>
          </a:p>
          <a:p>
            <a:pPr eaLnBrk="1" hangingPunct="1"/>
            <a:r>
              <a:rPr lang="en-US" b="0" dirty="0" smtClean="0"/>
              <a:t>on behalf of a user) and system resources, such as applications, operating systems,</a:t>
            </a:r>
          </a:p>
          <a:p>
            <a:pPr eaLnBrk="1" hangingPunct="1"/>
            <a:r>
              <a:rPr lang="en-US" b="0" dirty="0" smtClean="0"/>
              <a:t>firewalls, routers, files, and databases. The system must first authenticate an entity</a:t>
            </a:r>
          </a:p>
          <a:p>
            <a:pPr eaLnBrk="1" hangingPunct="1"/>
            <a:r>
              <a:rPr lang="en-US" b="0" dirty="0" smtClean="0"/>
              <a:t>seeking access. Typically, the authentication function determines whether the user</a:t>
            </a:r>
          </a:p>
          <a:p>
            <a:pPr eaLnBrk="1" hangingPunct="1"/>
            <a:r>
              <a:rPr lang="en-US" b="0" dirty="0" smtClean="0"/>
              <a:t>is permitted to access the system at all. Then the access control function determines</a:t>
            </a:r>
          </a:p>
          <a:p>
            <a:pPr eaLnBrk="1" hangingPunct="1"/>
            <a:r>
              <a:rPr lang="en-US" b="0" dirty="0" smtClean="0"/>
              <a:t>if the specific requested access by this user is permitted. A security administrator</a:t>
            </a:r>
          </a:p>
          <a:p>
            <a:pPr eaLnBrk="1" hangingPunct="1"/>
            <a:r>
              <a:rPr lang="en-US" b="0" dirty="0" smtClean="0"/>
              <a:t>maintains an authorization database that specifies what type of access to which</a:t>
            </a:r>
          </a:p>
          <a:p>
            <a:pPr eaLnBrk="1" hangingPunct="1"/>
            <a:r>
              <a:rPr lang="en-US" b="0" dirty="0" smtClean="0"/>
              <a:t>resources is allowed for this user. The access control function consults this database</a:t>
            </a:r>
          </a:p>
          <a:p>
            <a:pPr eaLnBrk="1" hangingPunct="1"/>
            <a:r>
              <a:rPr lang="en-US" b="0" dirty="0" smtClean="0"/>
              <a:t>to determine whether to grant access. An auditing function monitors and keeps a</a:t>
            </a:r>
          </a:p>
          <a:p>
            <a:pPr eaLnBrk="1" hangingPunct="1"/>
            <a:r>
              <a:rPr lang="en-US" b="0" dirty="0" smtClean="0"/>
              <a:t>record of user accesses to system resources.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In the simple model of Figure 4.1, the access control function is shown as</a:t>
            </a:r>
          </a:p>
          <a:p>
            <a:pPr eaLnBrk="1" hangingPunct="1"/>
            <a:r>
              <a:rPr lang="en-US" b="0" dirty="0" smtClean="0"/>
              <a:t>a single logical module. In practice, a number of components may cooperatively</a:t>
            </a:r>
          </a:p>
          <a:p>
            <a:pPr eaLnBrk="1" hangingPunct="1"/>
            <a:r>
              <a:rPr lang="en-US" b="0" dirty="0" smtClean="0"/>
              <a:t>share the access control function. All operating systems have at least a rudimentary,</a:t>
            </a:r>
          </a:p>
          <a:p>
            <a:pPr eaLnBrk="1" hangingPunct="1"/>
            <a:r>
              <a:rPr lang="en-US" b="0" dirty="0" smtClean="0"/>
              <a:t>and in many cases a quite robust, access control component. Add-on security</a:t>
            </a:r>
          </a:p>
          <a:p>
            <a:pPr eaLnBrk="1" hangingPunct="1"/>
            <a:r>
              <a:rPr lang="en-US" b="0" dirty="0" smtClean="0"/>
              <a:t>packages can supplement the native access control capabilities of the OS. Particular</a:t>
            </a:r>
          </a:p>
          <a:p>
            <a:pPr eaLnBrk="1" hangingPunct="1"/>
            <a:r>
              <a:rPr lang="en-US" b="0" dirty="0" smtClean="0"/>
              <a:t>applications or utilities, such as a database management system, also incorporate</a:t>
            </a:r>
          </a:p>
          <a:p>
            <a:pPr eaLnBrk="1" hangingPunct="1"/>
            <a:r>
              <a:rPr lang="en-US" b="0" dirty="0" smtClean="0"/>
              <a:t>access control functions. External devices, such as firewalls, can also provide access</a:t>
            </a:r>
          </a:p>
          <a:p>
            <a:pPr eaLnBrk="1" hangingPunct="1"/>
            <a:r>
              <a:rPr lang="en-US" b="0" dirty="0" smtClean="0"/>
              <a:t>control services.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929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14C2E1-BAD4-EA46-979D-98A2EFA16B69}" type="slidenum">
              <a:rPr lang="en-AU"/>
              <a:pPr/>
              <a:t>7</a:t>
            </a:fld>
            <a:endParaRPr lang="en-AU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/>
              <a:t>An access control policy, which can be embodied in an authorization database,</a:t>
            </a:r>
          </a:p>
          <a:p>
            <a:pPr eaLnBrk="1" hangingPunct="1"/>
            <a:r>
              <a:rPr lang="en-US" b="0" dirty="0" smtClean="0"/>
              <a:t>dictates what types of access are permitted, under what circumstances, and by</a:t>
            </a:r>
          </a:p>
          <a:p>
            <a:pPr eaLnBrk="1" hangingPunct="1"/>
            <a:r>
              <a:rPr lang="en-US" b="0" dirty="0" smtClean="0"/>
              <a:t>whom. Access control policies are generally grouped into the following categories: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Discretionary access control </a:t>
            </a:r>
            <a:r>
              <a:rPr lang="en-US" b="0" dirty="0" smtClean="0"/>
              <a:t>(DAC): Controls access based on the identity</a:t>
            </a:r>
          </a:p>
          <a:p>
            <a:pPr eaLnBrk="1" hangingPunct="1"/>
            <a:r>
              <a:rPr lang="en-US" b="0" dirty="0" smtClean="0"/>
              <a:t>of the requestor and on access rules (authorizations) stating what requestors</a:t>
            </a:r>
          </a:p>
          <a:p>
            <a:pPr eaLnBrk="1" hangingPunct="1"/>
            <a:r>
              <a:rPr lang="en-US" b="0" dirty="0" smtClean="0"/>
              <a:t>are (or are not) allowed to do. This policy is termed </a:t>
            </a:r>
            <a:r>
              <a:rPr lang="en-US" b="0" i="1" dirty="0" smtClean="0"/>
              <a:t>discretionary because an</a:t>
            </a:r>
          </a:p>
          <a:p>
            <a:pPr eaLnBrk="1" hangingPunct="1"/>
            <a:r>
              <a:rPr lang="en-US" b="0" dirty="0" smtClean="0"/>
              <a:t>entity might have access rights that permit the entity, by its own volition, to</a:t>
            </a:r>
          </a:p>
          <a:p>
            <a:pPr eaLnBrk="1" hangingPunct="1"/>
            <a:r>
              <a:rPr lang="en-US" b="0" dirty="0" smtClean="0"/>
              <a:t>enable another entity to access some resource.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Mandatory access control </a:t>
            </a:r>
            <a:r>
              <a:rPr lang="en-US" b="0" dirty="0" smtClean="0"/>
              <a:t>(MAC): Controls access based on comparing</a:t>
            </a:r>
          </a:p>
          <a:p>
            <a:pPr eaLnBrk="1" hangingPunct="1"/>
            <a:r>
              <a:rPr lang="en-US" b="0" dirty="0" smtClean="0"/>
              <a:t>security labels (which indicate how sensitive or critical system resources are)</a:t>
            </a:r>
          </a:p>
          <a:p>
            <a:pPr eaLnBrk="1" hangingPunct="1"/>
            <a:r>
              <a:rPr lang="en-US" b="0" dirty="0" smtClean="0"/>
              <a:t>with security clearances (which indicate system entities are eligible to access</a:t>
            </a:r>
          </a:p>
          <a:p>
            <a:pPr eaLnBrk="1" hangingPunct="1"/>
            <a:r>
              <a:rPr lang="en-US" b="0" dirty="0" smtClean="0"/>
              <a:t>certain resources). This policy is termed </a:t>
            </a:r>
            <a:r>
              <a:rPr lang="en-US" b="0" i="1" dirty="0" smtClean="0"/>
              <a:t>mandatory because an entity that has</a:t>
            </a:r>
          </a:p>
          <a:p>
            <a:pPr eaLnBrk="1" hangingPunct="1"/>
            <a:r>
              <a:rPr lang="en-US" b="0" dirty="0" smtClean="0"/>
              <a:t>clearance to access a resource may not, just by its own volition, enable another</a:t>
            </a:r>
          </a:p>
          <a:p>
            <a:pPr eaLnBrk="1" hangingPunct="1"/>
            <a:r>
              <a:rPr lang="en-US" b="0" dirty="0" smtClean="0"/>
              <a:t>entity to access that resource.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Role-based access control (</a:t>
            </a:r>
            <a:r>
              <a:rPr lang="en-US" b="0" dirty="0" smtClean="0"/>
              <a:t>RBAC): Controls access based on the roles that</a:t>
            </a:r>
          </a:p>
          <a:p>
            <a:pPr eaLnBrk="1" hangingPunct="1"/>
            <a:r>
              <a:rPr lang="en-US" b="0" dirty="0" smtClean="0"/>
              <a:t>users have within the system and on rules stating what accesses are allowed to</a:t>
            </a:r>
          </a:p>
          <a:p>
            <a:pPr eaLnBrk="1" hangingPunct="1"/>
            <a:r>
              <a:rPr lang="en-US" b="0" dirty="0" smtClean="0"/>
              <a:t>users in given roles.</a:t>
            </a:r>
          </a:p>
          <a:p>
            <a:pPr eaLnBrk="1" hangingPunct="1"/>
            <a:endParaRPr lang="en-US" b="0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Attribute-based access control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(ABAC): Controls access based on attributes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user, the resource to be accessed, and current environmental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conditions.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DAC is the traditional method of implementing access control, and is examined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Sections 4.3 and 4.4. MAC is a concept that evolved out of requirements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military information security and is best covered in the context of trusted systems,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we deal with in Chapter 27. Both RBAC and ABAC have become increasingly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popular, and are examined in Sections 4.5 and 4.6, respectively.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four policies are not mutually exclusive. An access control mechanism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employ two or even all three of these policies to cover different classes of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resources.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43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5AE10B-731F-454E-AB91-B3EBC9873E80}" type="slidenum">
              <a:rPr lang="en-AU"/>
              <a:pPr/>
              <a:t>8</a:t>
            </a:fld>
            <a:endParaRPr lang="en-AU"/>
          </a:p>
        </p:txBody>
      </p:sp>
      <p:sp>
        <p:nvSpPr>
          <p:cNvPr id="3072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/>
              <a:t>The basic elements of access control are: subject, object, and access right.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A </a:t>
            </a:r>
            <a:r>
              <a:rPr lang="en-US" b="1" dirty="0" smtClean="0"/>
              <a:t>subject</a:t>
            </a:r>
            <a:r>
              <a:rPr lang="en-US" b="0" dirty="0" smtClean="0"/>
              <a:t> is an entity capable of accessing objects. Generally, the concept of</a:t>
            </a:r>
          </a:p>
          <a:p>
            <a:pPr eaLnBrk="1" hangingPunct="1"/>
            <a:r>
              <a:rPr lang="en-US" b="0" dirty="0" smtClean="0"/>
              <a:t>subject equates with that of process. Any user or application actually gains access to</a:t>
            </a:r>
          </a:p>
          <a:p>
            <a:pPr eaLnBrk="1" hangingPunct="1"/>
            <a:r>
              <a:rPr lang="en-US" b="0" dirty="0" smtClean="0"/>
              <a:t>an object by means of a process that represents that user or application. The process</a:t>
            </a:r>
          </a:p>
          <a:p>
            <a:pPr eaLnBrk="1" hangingPunct="1"/>
            <a:r>
              <a:rPr lang="en-US" b="0" dirty="0" smtClean="0"/>
              <a:t>takes on the attributes of the user, such as access rights.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A subject is typically held accountable for the actions they have initiated,</a:t>
            </a:r>
          </a:p>
          <a:p>
            <a:pPr eaLnBrk="1" hangingPunct="1"/>
            <a:r>
              <a:rPr lang="en-US" b="0" dirty="0" smtClean="0"/>
              <a:t>and an audit trail may be used to record the association of a subject with security relevant</a:t>
            </a:r>
          </a:p>
          <a:p>
            <a:pPr eaLnBrk="1" hangingPunct="1"/>
            <a:r>
              <a:rPr lang="en-US" b="0" dirty="0" smtClean="0"/>
              <a:t>actions performed on an object by the subject.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Basic access control systems typically define three classes of subject, with</a:t>
            </a:r>
          </a:p>
          <a:p>
            <a:pPr eaLnBrk="1" hangingPunct="1"/>
            <a:r>
              <a:rPr lang="en-US" b="0" dirty="0" smtClean="0"/>
              <a:t>different access rights for each class: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Owner</a:t>
            </a:r>
            <a:r>
              <a:rPr lang="en-US" b="0" dirty="0" smtClean="0"/>
              <a:t>: This may be the creator of a resource, such as a file. For system resources,</a:t>
            </a:r>
          </a:p>
          <a:p>
            <a:pPr eaLnBrk="1" hangingPunct="1"/>
            <a:r>
              <a:rPr lang="en-US" b="0" dirty="0" smtClean="0"/>
              <a:t>ownership may belong to a system administrator. For project resources, a project</a:t>
            </a:r>
          </a:p>
          <a:p>
            <a:pPr eaLnBrk="1" hangingPunct="1"/>
            <a:r>
              <a:rPr lang="en-US" b="0" dirty="0" smtClean="0"/>
              <a:t>administrator or leader may be assigned ownership.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Group:</a:t>
            </a:r>
            <a:r>
              <a:rPr lang="en-US" b="0" dirty="0" smtClean="0"/>
              <a:t> In addition to the privileges assigned to an owner, a named group of</a:t>
            </a:r>
          </a:p>
          <a:p>
            <a:pPr eaLnBrk="1" hangingPunct="1"/>
            <a:r>
              <a:rPr lang="en-US" b="0" dirty="0" smtClean="0"/>
              <a:t>users may also be granted access rights, such that membership in the group is</a:t>
            </a:r>
          </a:p>
          <a:p>
            <a:pPr eaLnBrk="1" hangingPunct="1"/>
            <a:r>
              <a:rPr lang="en-US" b="0" dirty="0" smtClean="0"/>
              <a:t>sufficient to exercise these access rights. In most schemes, a user may belong</a:t>
            </a:r>
          </a:p>
          <a:p>
            <a:pPr eaLnBrk="1" hangingPunct="1"/>
            <a:r>
              <a:rPr lang="en-US" b="0" dirty="0" smtClean="0"/>
              <a:t>to multiple groups.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World:</a:t>
            </a:r>
            <a:r>
              <a:rPr lang="en-US" b="0" dirty="0" smtClean="0"/>
              <a:t> The least amount of access is granted to users who are able to access the</a:t>
            </a:r>
          </a:p>
          <a:p>
            <a:pPr eaLnBrk="1" hangingPunct="1"/>
            <a:r>
              <a:rPr lang="en-US" b="0" dirty="0" smtClean="0"/>
              <a:t>system but are not included in the categories owner and group for this resource.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An </a:t>
            </a:r>
            <a:r>
              <a:rPr lang="en-US" b="1" dirty="0" smtClean="0"/>
              <a:t>object </a:t>
            </a:r>
            <a:r>
              <a:rPr lang="en-US" b="0" dirty="0" smtClean="0"/>
              <a:t>is a resource to which access is controlled. In general, an object</a:t>
            </a:r>
          </a:p>
          <a:p>
            <a:pPr eaLnBrk="1" hangingPunct="1"/>
            <a:r>
              <a:rPr lang="en-US" b="0" dirty="0" smtClean="0"/>
              <a:t>is an entity used to contain and/or receive information. Examples include records,</a:t>
            </a:r>
          </a:p>
          <a:p>
            <a:pPr eaLnBrk="1" hangingPunct="1"/>
            <a:r>
              <a:rPr lang="en-US" b="0" dirty="0" smtClean="0"/>
              <a:t>blocks, pages, segments, files, portions of files, directories, directory trees, mailboxes,</a:t>
            </a:r>
          </a:p>
          <a:p>
            <a:pPr eaLnBrk="1" hangingPunct="1"/>
            <a:r>
              <a:rPr lang="en-US" b="0" dirty="0" smtClean="0"/>
              <a:t>messages, and programs. Some access control systems also encompass, bits,</a:t>
            </a:r>
          </a:p>
          <a:p>
            <a:pPr eaLnBrk="1" hangingPunct="1"/>
            <a:r>
              <a:rPr lang="en-US" b="0" dirty="0" smtClean="0"/>
              <a:t>bytes, words, processors, communication ports, clocks, and network nodes.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The number and types of objects to be protected by an access control system</a:t>
            </a:r>
          </a:p>
          <a:p>
            <a:pPr eaLnBrk="1" hangingPunct="1"/>
            <a:r>
              <a:rPr lang="en-US" b="0" dirty="0" smtClean="0"/>
              <a:t>depends on the environment in which access control operates and the desired tradeoff</a:t>
            </a:r>
          </a:p>
          <a:p>
            <a:pPr eaLnBrk="1" hangingPunct="1"/>
            <a:r>
              <a:rPr lang="en-US" b="0" dirty="0" smtClean="0"/>
              <a:t>between security on the one hand and complexity, processing burden, and ease</a:t>
            </a:r>
          </a:p>
          <a:p>
            <a:pPr eaLnBrk="1" hangingPunct="1"/>
            <a:r>
              <a:rPr lang="en-US" b="0" dirty="0" smtClean="0"/>
              <a:t>of use on the other hand.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An </a:t>
            </a:r>
            <a:r>
              <a:rPr lang="en-US" b="1" dirty="0" smtClean="0"/>
              <a:t>access right </a:t>
            </a:r>
            <a:r>
              <a:rPr lang="en-US" b="0" dirty="0" smtClean="0"/>
              <a:t>describes the way in which a subject may access an object.</a:t>
            </a:r>
          </a:p>
          <a:p>
            <a:pPr eaLnBrk="1" hangingPunct="1"/>
            <a:r>
              <a:rPr lang="en-US" b="0" dirty="0" smtClean="0"/>
              <a:t>Access rights could include the following: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Read:</a:t>
            </a:r>
            <a:r>
              <a:rPr lang="en-US" b="0" dirty="0" smtClean="0"/>
              <a:t> User may view information in a system resource (e.g., a file, selected</a:t>
            </a:r>
          </a:p>
          <a:p>
            <a:pPr eaLnBrk="1" hangingPunct="1"/>
            <a:r>
              <a:rPr lang="en-US" b="0" dirty="0" smtClean="0"/>
              <a:t>records in a file, selected fields within a record, or some combination). Read</a:t>
            </a:r>
          </a:p>
          <a:p>
            <a:pPr eaLnBrk="1" hangingPunct="1"/>
            <a:r>
              <a:rPr lang="en-US" b="0" dirty="0" smtClean="0"/>
              <a:t>access includes the ability to copy or print.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Write</a:t>
            </a:r>
            <a:r>
              <a:rPr lang="en-US" b="0" dirty="0" smtClean="0"/>
              <a:t>: User may add, modify, or delete data in system resource (e.g., files,</a:t>
            </a:r>
          </a:p>
          <a:p>
            <a:pPr eaLnBrk="1" hangingPunct="1"/>
            <a:r>
              <a:rPr lang="en-US" b="0" dirty="0" smtClean="0"/>
              <a:t>records, programs). Write access includes read access.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Execute</a:t>
            </a:r>
            <a:r>
              <a:rPr lang="en-US" b="0" dirty="0" smtClean="0"/>
              <a:t>: User may execute specified programs.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Delete:</a:t>
            </a:r>
            <a:r>
              <a:rPr lang="en-US" b="0" dirty="0" smtClean="0"/>
              <a:t> User may delete certain system resources, such as files or records.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Create:</a:t>
            </a:r>
            <a:r>
              <a:rPr lang="en-US" b="0" dirty="0" smtClean="0"/>
              <a:t> User may create new files, records, or fields.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Search:</a:t>
            </a:r>
            <a:r>
              <a:rPr lang="en-US" b="0" dirty="0" smtClean="0"/>
              <a:t> User may list the files in a directory or otherwise search the directory.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409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345BEE5-BE34-414C-8050-C0784EA8AB5A}" type="slidenum">
              <a:rPr lang="en-AU"/>
              <a:pPr/>
              <a:t>9</a:t>
            </a:fld>
            <a:endParaRPr lang="en-AU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/>
              <a:t>As was previously stated, a discretionary access control scheme is one in which an</a:t>
            </a:r>
          </a:p>
          <a:p>
            <a:pPr eaLnBrk="1" hangingPunct="1"/>
            <a:r>
              <a:rPr lang="en-US" b="0" dirty="0" smtClean="0"/>
              <a:t>entity may be granted access rights that permit the entity, by its own volition, to</a:t>
            </a:r>
          </a:p>
          <a:p>
            <a:pPr eaLnBrk="1" hangingPunct="1"/>
            <a:r>
              <a:rPr lang="en-US" b="0" dirty="0" smtClean="0"/>
              <a:t>enable another entity to access some resource. A general approach to DAC, as</a:t>
            </a:r>
          </a:p>
          <a:p>
            <a:pPr eaLnBrk="1" hangingPunct="1"/>
            <a:r>
              <a:rPr lang="en-US" b="0" dirty="0" smtClean="0"/>
              <a:t>exercised by an operating system or a database management system, is that of an</a:t>
            </a:r>
          </a:p>
          <a:p>
            <a:pPr eaLnBrk="1" hangingPunct="1"/>
            <a:r>
              <a:rPr lang="en-US" b="1" dirty="0" smtClean="0"/>
              <a:t>access matrix</a:t>
            </a:r>
            <a:r>
              <a:rPr lang="en-US" b="0" dirty="0" smtClean="0"/>
              <a:t>. The access matrix concept was formulated by Lampson [LAMP69,</a:t>
            </a:r>
          </a:p>
          <a:p>
            <a:pPr eaLnBrk="1" hangingPunct="1"/>
            <a:r>
              <a:rPr lang="en-US" b="0" dirty="0" smtClean="0"/>
              <a:t>LAMP71], and subsequently refined by Graham and Denning [GRAH72, DENN71]</a:t>
            </a:r>
          </a:p>
          <a:p>
            <a:pPr eaLnBrk="1" hangingPunct="1"/>
            <a:r>
              <a:rPr lang="en-US" b="0" dirty="0" smtClean="0"/>
              <a:t>and by Harrison et al. [HARR76].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One dimension of the matrix consists of identified subjects that may attempt</a:t>
            </a:r>
          </a:p>
          <a:p>
            <a:pPr eaLnBrk="1" hangingPunct="1"/>
            <a:r>
              <a:rPr lang="en-US" b="0" dirty="0" smtClean="0"/>
              <a:t>data access to the resources. Typically, this list will consist of individual users or</a:t>
            </a:r>
          </a:p>
          <a:p>
            <a:pPr eaLnBrk="1" hangingPunct="1"/>
            <a:r>
              <a:rPr lang="en-US" b="0" dirty="0" smtClean="0"/>
              <a:t>user groups, although access could be controlled for terminals, network equipment,</a:t>
            </a:r>
          </a:p>
          <a:p>
            <a:pPr eaLnBrk="1" hangingPunct="1"/>
            <a:r>
              <a:rPr lang="en-US" b="0" dirty="0" smtClean="0"/>
              <a:t>hosts, or applications instead of or in addition to users. The other dimension lists</a:t>
            </a:r>
          </a:p>
          <a:p>
            <a:pPr eaLnBrk="1" hangingPunct="1"/>
            <a:r>
              <a:rPr lang="en-US" b="0" dirty="0" smtClean="0"/>
              <a:t>the objects that may be accessed. At the greatest level of detail, objects may be</a:t>
            </a:r>
          </a:p>
          <a:p>
            <a:pPr eaLnBrk="1" hangingPunct="1"/>
            <a:r>
              <a:rPr lang="en-US" b="0" dirty="0" smtClean="0"/>
              <a:t>individual data fields. More aggregate groupings, such as records, files, or even the</a:t>
            </a:r>
          </a:p>
          <a:p>
            <a:pPr eaLnBrk="1" hangingPunct="1"/>
            <a:r>
              <a:rPr lang="en-US" b="0" dirty="0" smtClean="0"/>
              <a:t>entire database, may also be objects in the matrix. Each entry in the matrix indicates</a:t>
            </a:r>
          </a:p>
          <a:p>
            <a:pPr eaLnBrk="1" hangingPunct="1"/>
            <a:r>
              <a:rPr lang="en-US" b="0" dirty="0" smtClean="0"/>
              <a:t>the access rights of a particular subject for a particular object.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758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792480"/>
            <a:ext cx="81369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</a:t>
            </a:r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:</a:t>
            </a:r>
          </a:p>
          <a:p>
            <a:pPr algn="ctr"/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</a:t>
            </a:r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and Practice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 smtClean="0">
              <a:latin typeface="Baskerville Bold Italic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Fourth </a:t>
            </a:r>
            <a:r>
              <a:rPr lang="en-US" sz="24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Edition, Global Edition</a:t>
            </a:r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32" t="2002" r="35292" b="59971"/>
          <a:stretch/>
        </p:blipFill>
        <p:spPr>
          <a:xfrm>
            <a:off x="179512" y="764704"/>
            <a:ext cx="8820472" cy="547086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extBox 1"/>
          <p:cNvSpPr txBox="1"/>
          <p:nvPr/>
        </p:nvSpPr>
        <p:spPr>
          <a:xfrm>
            <a:off x="1403648" y="5733256"/>
            <a:ext cx="8820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		Figure </a:t>
            </a:r>
            <a:r>
              <a:rPr lang="en-US" b="1" dirty="0">
                <a:solidFill>
                  <a:schemeClr val="bg1"/>
                </a:solidFill>
              </a:rPr>
              <a:t>4.2 Example of Access Control Structures</a:t>
            </a:r>
          </a:p>
          <a:p>
            <a:endParaRPr lang="en-US" dirty="0"/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00608" y="44624"/>
            <a:ext cx="8030339" cy="695739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84168" y="476672"/>
            <a:ext cx="305983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+mn-lt"/>
              </a:rPr>
              <a:t>Table </a:t>
            </a:r>
            <a:r>
              <a:rPr lang="en-US" sz="4000" dirty="0" smtClean="0">
                <a:latin typeface="+mn-lt"/>
              </a:rPr>
              <a:t>4.2  </a:t>
            </a:r>
          </a:p>
          <a:p>
            <a:pPr algn="ctr"/>
            <a:endParaRPr lang="en-US" sz="3200" dirty="0">
              <a:latin typeface="+mn-lt"/>
            </a:endParaRPr>
          </a:p>
          <a:p>
            <a:pPr algn="ctr"/>
            <a:r>
              <a:rPr lang="en-US" sz="3200" dirty="0" smtClean="0">
                <a:latin typeface="+mn-lt"/>
              </a:rPr>
              <a:t>Authorization </a:t>
            </a:r>
            <a:r>
              <a:rPr lang="en-US" sz="3200" dirty="0">
                <a:latin typeface="+mn-lt"/>
              </a:rPr>
              <a:t>Table </a:t>
            </a:r>
            <a:endParaRPr lang="en-US" sz="3200" dirty="0" smtClean="0">
              <a:latin typeface="+mn-lt"/>
            </a:endParaRPr>
          </a:p>
          <a:p>
            <a:pPr algn="ctr"/>
            <a:r>
              <a:rPr lang="en-US" sz="3200" dirty="0" smtClean="0">
                <a:latin typeface="+mn-lt"/>
              </a:rPr>
              <a:t>for </a:t>
            </a:r>
            <a:r>
              <a:rPr lang="en-US" sz="3200" dirty="0">
                <a:latin typeface="+mn-lt"/>
              </a:rPr>
              <a:t>Files in Figure 4.2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29328" y="6309320"/>
            <a:ext cx="27631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+mn-lt"/>
              </a:rPr>
              <a:t>(Table is on page 113 in the textbook)</a:t>
            </a:r>
            <a:endParaRPr lang="en-US" sz="1100" dirty="0">
              <a:latin typeface="+mn-lt"/>
            </a:endParaRPr>
          </a:p>
        </p:txBody>
      </p:sp>
    </p:spTree>
  </p:cSld>
  <p:clrMapOvr>
    <a:masterClrMapping/>
  </p:clrMapOvr>
  <p:transition spd="med">
    <p:pull dir="l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8" t="41877" b="4067"/>
          <a:stretch/>
        </p:blipFill>
        <p:spPr>
          <a:xfrm>
            <a:off x="395536" y="260648"/>
            <a:ext cx="8483042" cy="6350857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89079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600200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defRPr/>
            </a:pPr>
            <a:r>
              <a:rPr lang="en-US" sz="4300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Role Based </a:t>
            </a:r>
            <a:r>
              <a:rPr kumimoji="1" lang="en-GB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Access Control </a:t>
            </a:r>
            <a:r>
              <a:rPr kumimoji="1" lang="en-GB" sz="4300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(RBAC</a:t>
            </a:r>
            <a:r>
              <a:rPr kumimoji="1" lang="en-GB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) </a:t>
            </a:r>
            <a:endParaRPr kumimoji="1" lang="en-US" sz="4300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2528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168085"/>
            <a:ext cx="8229600" cy="4683968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dirty="0"/>
              <a:t>RBAC is based on the roles that users assume in a </a:t>
            </a:r>
            <a:r>
              <a:rPr lang="en-US" dirty="0" smtClean="0"/>
              <a:t>system rather </a:t>
            </a:r>
            <a:r>
              <a:rPr lang="en-US" dirty="0"/>
              <a:t>than the user’s identity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r>
              <a:rPr lang="en-US" dirty="0" smtClean="0"/>
              <a:t>Typically</a:t>
            </a:r>
            <a:r>
              <a:rPr lang="en-US" dirty="0"/>
              <a:t>, RBAC models define a role as a job </a:t>
            </a:r>
            <a:r>
              <a:rPr lang="en-US" dirty="0" smtClean="0"/>
              <a:t>function within </a:t>
            </a:r>
            <a:r>
              <a:rPr lang="en-US" dirty="0"/>
              <a:t>an organization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r>
              <a:rPr lang="en-US" dirty="0" smtClean="0"/>
              <a:t>RBAC </a:t>
            </a:r>
            <a:r>
              <a:rPr lang="en-US" dirty="0"/>
              <a:t>systems assign access rights to roles instead </a:t>
            </a:r>
            <a:r>
              <a:rPr lang="en-US" dirty="0" smtClean="0"/>
              <a:t>of users.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Users </a:t>
            </a:r>
            <a:r>
              <a:rPr lang="en-US" dirty="0"/>
              <a:t>are assigned to different </a:t>
            </a:r>
            <a:r>
              <a:rPr lang="en-US" dirty="0" smtClean="0"/>
              <a:t>roles.</a:t>
            </a:r>
            <a:endParaRPr lang="en-US" sz="2400" dirty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823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b="6951"/>
          <a:stretch/>
        </p:blipFill>
        <p:spPr>
          <a:xfrm>
            <a:off x="1730664" y="155267"/>
            <a:ext cx="5577640" cy="6442085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med">
    <p:pull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7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" t="2001" b="3567"/>
          <a:stretch/>
        </p:blipFill>
        <p:spPr>
          <a:xfrm>
            <a:off x="2082212" y="153273"/>
            <a:ext cx="5134852" cy="6476127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9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55" b="23754"/>
          <a:stretch/>
        </p:blipFill>
        <p:spPr>
          <a:xfrm>
            <a:off x="395536" y="404664"/>
            <a:ext cx="8352928" cy="5987588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79512" y="1268760"/>
            <a:ext cx="4041648" cy="537321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Access control principles</a:t>
            </a:r>
          </a:p>
          <a:p>
            <a:pPr lvl="1"/>
            <a:r>
              <a:rPr lang="en-US" dirty="0" smtClean="0"/>
              <a:t>Access control context</a:t>
            </a:r>
          </a:p>
          <a:p>
            <a:pPr lvl="1"/>
            <a:r>
              <a:rPr lang="en-US" dirty="0" smtClean="0"/>
              <a:t>Access control policies</a:t>
            </a:r>
          </a:p>
          <a:p>
            <a:r>
              <a:rPr lang="en-US" dirty="0" smtClean="0"/>
              <a:t>Subjects, objects, and access rights</a:t>
            </a:r>
          </a:p>
          <a:p>
            <a:r>
              <a:rPr lang="en-US" dirty="0" smtClean="0"/>
              <a:t>Discretionary access control</a:t>
            </a:r>
          </a:p>
          <a:p>
            <a:pPr lvl="1"/>
            <a:r>
              <a:rPr lang="en-US" dirty="0" smtClean="0"/>
              <a:t>Access control model</a:t>
            </a:r>
          </a:p>
          <a:p>
            <a:pPr lvl="1"/>
            <a:r>
              <a:rPr lang="en-US" dirty="0" smtClean="0"/>
              <a:t>Protection domains</a:t>
            </a:r>
          </a:p>
          <a:p>
            <a:r>
              <a:rPr lang="en-US" dirty="0" smtClean="0"/>
              <a:t>UNIX file access control</a:t>
            </a:r>
          </a:p>
          <a:p>
            <a:pPr lvl="1"/>
            <a:r>
              <a:rPr lang="en-US" dirty="0" smtClean="0"/>
              <a:t>Traditional UNIX file access control</a:t>
            </a:r>
          </a:p>
          <a:p>
            <a:pPr lvl="1"/>
            <a:r>
              <a:rPr lang="en-US" dirty="0" smtClean="0"/>
              <a:t>Access control lists in UNIX</a:t>
            </a:r>
          </a:p>
          <a:p>
            <a:r>
              <a:rPr lang="en-US" dirty="0" smtClean="0"/>
              <a:t>Role-based access control</a:t>
            </a:r>
          </a:p>
          <a:p>
            <a:pPr lvl="1"/>
            <a:r>
              <a:rPr lang="en-US" dirty="0" smtClean="0"/>
              <a:t>RBAC reference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4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Access Contro</a:t>
            </a:r>
            <a:r>
              <a:rPr lang="en-US" sz="3200" dirty="0"/>
              <a:t>l</a:t>
            </a:r>
            <a:endParaRPr lang="en-US" sz="3200" dirty="0" smtClean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88640"/>
            <a:ext cx="9144000" cy="136815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Access </a:t>
            </a: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Control Definitions </a:t>
            </a:r>
            <a:r>
              <a:rPr lang="en-GB" sz="44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1/2</a:t>
            </a:r>
            <a:endParaRPr lang="en-AU" sz="4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916832"/>
            <a:ext cx="8153400" cy="4464496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A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NISTIR 7298 defines access control as:</a:t>
            </a: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A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“the process of granting or denying specific requests to: (1) obtain and use information and related information processing services; and (2) enter specific physical facilities”</a:t>
            </a: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70080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Access </a:t>
            </a: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Control Definitions </a:t>
            </a:r>
            <a:r>
              <a:rPr lang="en-GB" sz="4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2/2</a:t>
            </a:r>
            <a:endParaRPr lang="en-AU" sz="48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916832"/>
            <a:ext cx="8153400" cy="4464496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A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RFC 4949 defines access control as:</a:t>
            </a: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A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“a process by which use of system resources is regulated according to a security policy and is permitted only by authorized entities (users, programs, processes, or other systems) according to that policy”</a:t>
            </a: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47232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Access </a:t>
            </a: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Control Principles</a:t>
            </a:r>
            <a:endParaRPr lang="en-AU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16832"/>
            <a:ext cx="8229600" cy="4525963"/>
          </a:xfrm>
        </p:spPr>
        <p:txBody>
          <a:bodyPr/>
          <a:lstStyle/>
          <a:p>
            <a:pPr>
              <a:defRPr/>
            </a:pPr>
            <a:r>
              <a:rPr lang="en-A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a broad sense, all of computer security is concerned with access control</a:t>
            </a: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r>
              <a:rPr lang="en-A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RFC 4949 defines computer security as:</a:t>
            </a:r>
            <a:endParaRPr lang="en-AU" sz="1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defRPr/>
            </a:pPr>
            <a:endParaRPr lang="en-AU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A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“measures that implement and assure security services in a computer system, particularly those that assure access control service”</a:t>
            </a: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808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" t="4851" r="2857"/>
          <a:stretch/>
        </p:blipFill>
        <p:spPr>
          <a:xfrm>
            <a:off x="395536" y="188640"/>
            <a:ext cx="8424936" cy="652534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4" name="Rectangle 3"/>
          <p:cNvSpPr/>
          <p:nvPr/>
        </p:nvSpPr>
        <p:spPr>
          <a:xfrm>
            <a:off x="3107496" y="3244334"/>
            <a:ext cx="2929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" charset="0"/>
              </a:rPr>
              <a:t>Source: Based on [SAND94].</a:t>
            </a:r>
            <a:endParaRPr lang="en-US" dirty="0">
              <a:effectLst/>
              <a:latin typeface="Time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67744" y="6309320"/>
            <a:ext cx="2664296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i="1" dirty="0">
                <a:solidFill>
                  <a:schemeClr val="bg1"/>
                </a:solidFill>
                <a:latin typeface="+mn-lt"/>
              </a:rPr>
              <a:t>Source</a:t>
            </a:r>
            <a:r>
              <a:rPr lang="en-US" sz="1050" dirty="0">
                <a:solidFill>
                  <a:schemeClr val="bg1"/>
                </a:solidFill>
                <a:latin typeface="+mn-lt"/>
              </a:rPr>
              <a:t>: Based on [SAND94].</a:t>
            </a:r>
          </a:p>
          <a:p>
            <a:endParaRPr lang="en-US" dirty="0"/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247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kumimoji="1" lang="en-GB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   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Access Control Policies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Role-based access control (RBAC)</a:t>
            </a:r>
          </a:p>
          <a:p>
            <a:pPr lvl="1"/>
            <a:r>
              <a:rPr lang="en-US" dirty="0" smtClean="0"/>
              <a:t>Controls access based on the roles that users have within the system and on rules stating what accesses are allowed to users in given roles</a:t>
            </a:r>
          </a:p>
          <a:p>
            <a:r>
              <a:rPr lang="en-US" dirty="0" smtClean="0"/>
              <a:t>Attribute-based access control (ABAC)</a:t>
            </a:r>
          </a:p>
          <a:p>
            <a:pPr lvl="1"/>
            <a:r>
              <a:rPr lang="en-US" dirty="0" smtClean="0"/>
              <a:t>Controls access based on attributes of the user, the resource to be accessed, and current environmental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Discretionary access control (DAC)</a:t>
            </a:r>
          </a:p>
          <a:p>
            <a:pPr lvl="1"/>
            <a:r>
              <a:rPr lang="en-US" dirty="0" smtClean="0"/>
              <a:t>Controls access based on the identity of the requestor and on access rules (authorizations) stating what requestors are (or are not) allowed to do</a:t>
            </a:r>
          </a:p>
          <a:p>
            <a:r>
              <a:rPr lang="en-US" dirty="0" smtClean="0"/>
              <a:t>Mandatory access control (MAC)</a:t>
            </a:r>
          </a:p>
          <a:p>
            <a:pPr lvl="1"/>
            <a:r>
              <a:rPr lang="en-US" dirty="0" smtClean="0"/>
              <a:t>Controls access based on comparing security labels with security clearances 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1600200"/>
          </a:xfrm>
        </p:spPr>
        <p:txBody>
          <a:bodyPr>
            <a:norm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Subjects, Objects, and Access Rights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2071272"/>
              </p:ext>
            </p:extLst>
          </p:nvPr>
        </p:nvGraphicFramePr>
        <p:xfrm>
          <a:off x="467544" y="2033464"/>
          <a:ext cx="8229600" cy="482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600200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Discretionary </a:t>
            </a:r>
            <a:r>
              <a:rPr kumimoji="1" lang="en-GB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Access Control (DAC) </a:t>
            </a:r>
            <a:endParaRPr kumimoji="1" lang="en-US" sz="4300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2528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168085"/>
            <a:ext cx="8229600" cy="4683968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SzPct val="120000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S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cheme in which an entity may be granted access rights that permit the entity, by its own violation, to enable another entity to access </a:t>
            </a:r>
            <a:r>
              <a:rPr lang="en-US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some resource</a:t>
            </a:r>
            <a:endParaRPr lang="en-US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marL="342900" lvl="1" indent="-342900">
              <a:buSzPct val="120000"/>
              <a:buFont typeface="Arial" pitchFamily="34" charset="0"/>
              <a:buChar char="•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Often provided using an access matrix</a:t>
            </a:r>
          </a:p>
          <a:p>
            <a:pPr marL="1028700" lvl="3" indent="-342900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O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ne dimension consists of identified subjects that may attempt data access to the resources</a:t>
            </a:r>
          </a:p>
          <a:p>
            <a:pPr marL="1028700" lvl="3" indent="-342900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he other dimension lists the objects that may be accessed</a:t>
            </a:r>
          </a:p>
          <a:p>
            <a:pPr marL="342900" lvl="1" indent="-342900">
              <a:buSzPct val="120000"/>
              <a:buFont typeface="Arial" pitchFamily="34" charset="0"/>
              <a:buChar char="•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Each entry in the matrix indicates the access rights of a particular subject for a particular object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26054</TotalTime>
  <Words>3275</Words>
  <Application>Microsoft Office PowerPoint</Application>
  <PresentationFormat>On-screen Show (4:3)</PresentationFormat>
  <Paragraphs>357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ＭＳ Ｐゴシック</vt:lpstr>
      <vt:lpstr>Arial</vt:lpstr>
      <vt:lpstr>Baskerville Bold Italic</vt:lpstr>
      <vt:lpstr>Century Gothic</vt:lpstr>
      <vt:lpstr>Courier New</vt:lpstr>
      <vt:lpstr>Palatino Linotype</vt:lpstr>
      <vt:lpstr>Palatino Linotype (Body)</vt:lpstr>
      <vt:lpstr>Times</vt:lpstr>
      <vt:lpstr>Times New Roman</vt:lpstr>
      <vt:lpstr>Wingdings</vt:lpstr>
      <vt:lpstr>Executive</vt:lpstr>
      <vt:lpstr>PowerPoint Presentation</vt:lpstr>
      <vt:lpstr>Chapter 4</vt:lpstr>
      <vt:lpstr>Access Control Definitions 1/2</vt:lpstr>
      <vt:lpstr>Access Control Definitions 2/2</vt:lpstr>
      <vt:lpstr>Access Control Principles</vt:lpstr>
      <vt:lpstr>PowerPoint Presentation</vt:lpstr>
      <vt:lpstr>   Access Control Policies</vt:lpstr>
      <vt:lpstr>Subjects, Objects, and Access Rights</vt:lpstr>
      <vt:lpstr>Discretionary Access Control (DAC) </vt:lpstr>
      <vt:lpstr>PowerPoint Presentation</vt:lpstr>
      <vt:lpstr>PowerPoint Presentation</vt:lpstr>
      <vt:lpstr>PowerPoint Presentation</vt:lpstr>
      <vt:lpstr>Role Based Access Control (RBAC) </vt:lpstr>
      <vt:lpstr>PowerPoint Presentation</vt:lpstr>
      <vt:lpstr>PowerPoint Presentation</vt:lpstr>
      <vt:lpstr>PowerPoint Presentation</vt:lpstr>
      <vt:lpstr>Summary</vt:lpstr>
    </vt:vector>
  </TitlesOfParts>
  <Company>Computer Science, UNSW@ADFA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4 Lecture Overheads</dc:subject>
  <dc:creator>Dr Lawrie Brown</dc:creator>
  <cp:lastModifiedBy>admin</cp:lastModifiedBy>
  <cp:revision>207</cp:revision>
  <dcterms:created xsi:type="dcterms:W3CDTF">2014-08-18T18:06:55Z</dcterms:created>
  <dcterms:modified xsi:type="dcterms:W3CDTF">2022-10-22T04:26:44Z</dcterms:modified>
</cp:coreProperties>
</file>

<file path=docProps/thumbnail.jpeg>
</file>